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Audity Case Study // 2026</a:t>
            </a:r>
            <a:endParaRPr lang="en-US" sz="1100" dirty="0"/>
          </a:p>
        </p:txBody>
      </p:sp>
      <p:sp>
        <p:nvSpPr>
          <p:cNvPr id="3" name="Text 1"/>
          <p:cNvSpPr/>
          <p:nvPr/>
        </p:nvSpPr>
        <p:spPr>
          <a:xfrm>
            <a:off x="548640" y="2286000"/>
            <a:ext cx="10058400" cy="2194560"/>
          </a:xfrm>
          <a:prstGeom prst="rect">
            <a:avLst/>
          </a:prstGeom>
          <a:noFill/>
          <a:ln/>
        </p:spPr>
        <p:txBody>
          <a:bodyPr wrap="square" rtlCol="0" anchor="t"/>
          <a:lstStyle/>
          <a:p>
            <a:pPr indent="0" marL="0">
              <a:buNone/>
            </a:pPr>
            <a:r>
              <a:rPr lang="en-US" sz="5800" b="1" dirty="0">
                <a:solidFill>
                  <a:srgbClr val="0F172A"/>
                </a:solidFill>
                <a:latin typeface="Inter" pitchFamily="34" charset="0"/>
                <a:ea typeface="Inter" pitchFamily="34" charset="-122"/>
                <a:cs typeface="Inter" pitchFamily="34" charset="-120"/>
              </a:rPr>
              <a:t>From a podcast guest spot
</a:t>
            </a:r>
            <a:pPr indent="0" marL="0">
              <a:buNone/>
            </a:pPr>
            <a:r>
              <a:rPr lang="en-US" sz="5800" b="1" dirty="0">
                <a:solidFill>
                  <a:srgbClr val="3B82F6"/>
                </a:solidFill>
                <a:latin typeface="Inter" pitchFamily="34" charset="0"/>
                <a:ea typeface="Inter" pitchFamily="34" charset="-122"/>
                <a:cs typeface="Inter" pitchFamily="34" charset="-120"/>
              </a:rPr>
              <a:t>to a $22K engagement and $100K+ pipeline.</a:t>
            </a:r>
            <a:endParaRPr lang="en-US" sz="5800" dirty="0"/>
          </a:p>
        </p:txBody>
      </p:sp>
      <p:sp>
        <p:nvSpPr>
          <p:cNvPr id="4" name="Shape 2"/>
          <p:cNvSpPr/>
          <p:nvPr/>
        </p:nvSpPr>
        <p:spPr>
          <a:xfrm>
            <a:off x="548640" y="4572000"/>
            <a:ext cx="822960" cy="36576"/>
          </a:xfrm>
          <a:prstGeom prst="rect">
            <a:avLst/>
          </a:prstGeom>
          <a:solidFill>
            <a:srgbClr val="3B82F6"/>
          </a:solidFill>
          <a:ln w="12700">
            <a:solidFill>
              <a:srgbClr val="3B82F6"/>
            </a:solidFill>
            <a:prstDash val="solid"/>
          </a:ln>
        </p:spPr>
      </p:sp>
      <p:sp>
        <p:nvSpPr>
          <p:cNvPr id="5" name="Text 3"/>
          <p:cNvSpPr/>
          <p:nvPr/>
        </p:nvSpPr>
        <p:spPr>
          <a:xfrm>
            <a:off x="548640" y="4754880"/>
            <a:ext cx="9601200" cy="1371600"/>
          </a:xfrm>
          <a:prstGeom prst="rect">
            <a:avLst/>
          </a:prstGeom>
          <a:noFill/>
          <a:ln/>
        </p:spPr>
        <p:txBody>
          <a:bodyPr wrap="square" rtlCol="0" anchor="t"/>
          <a:lstStyle/>
          <a:p>
            <a:pPr indent="0" marL="0">
              <a:buNone/>
            </a:pPr>
            <a:r>
              <a:rPr lang="en-US" sz="1700" dirty="0">
                <a:solidFill>
                  <a:srgbClr val="334155"/>
                </a:solidFill>
                <a:latin typeface="Inter" pitchFamily="34" charset="0"/>
                <a:ea typeface="Inter" pitchFamily="34" charset="-122"/>
                <a:cs typeface="Inter" pitchFamily="34" charset="-120"/>
              </a:rPr>
              <a:t>How Ed Krystosik, CAIO consultant and Audity co-founder, ran a diagnostic audit for a mid-size law firm and turned a single conversation into a six-figure client relationship.</a:t>
            </a:r>
            <a:endParaRPr lang="en-US" sz="1700" dirty="0"/>
          </a:p>
        </p:txBody>
      </p:sp>
      <p:sp>
        <p:nvSpPr>
          <p:cNvPr id="6" name="Text 4"/>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7" name="Text 5"/>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Want to run this play?</a:t>
            </a:r>
            <a:endParaRPr lang="en-US" sz="1100" dirty="0"/>
          </a:p>
        </p:txBody>
      </p:sp>
      <p:sp>
        <p:nvSpPr>
          <p:cNvPr id="3" name="Text 1"/>
          <p:cNvSpPr/>
          <p:nvPr/>
        </p:nvSpPr>
        <p:spPr>
          <a:xfrm>
            <a:off x="548640" y="2286000"/>
            <a:ext cx="10058400" cy="2194560"/>
          </a:xfrm>
          <a:prstGeom prst="rect">
            <a:avLst/>
          </a:prstGeom>
          <a:noFill/>
          <a:ln/>
        </p:spPr>
        <p:txBody>
          <a:bodyPr wrap="square" rtlCol="0" anchor="t"/>
          <a:lstStyle/>
          <a:p>
            <a:pPr indent="0" marL="0">
              <a:buNone/>
            </a:pPr>
            <a:r>
              <a:rPr lang="en-US" sz="6400" b="1" dirty="0">
                <a:solidFill>
                  <a:srgbClr val="0F172A"/>
                </a:solidFill>
                <a:latin typeface="Inter" pitchFamily="34" charset="0"/>
                <a:ea typeface="Inter" pitchFamily="34" charset="-122"/>
                <a:cs typeface="Inter" pitchFamily="34" charset="-120"/>
              </a:rPr>
              <a:t>See the
</a:t>
            </a:r>
            <a:pPr indent="0" marL="0">
              <a:buNone/>
            </a:pPr>
            <a:r>
              <a:rPr lang="en-US" sz="6400" b="1" dirty="0">
                <a:solidFill>
                  <a:srgbClr val="3B82F6"/>
                </a:solidFill>
                <a:latin typeface="Inter" pitchFamily="34" charset="0"/>
                <a:ea typeface="Inter" pitchFamily="34" charset="-122"/>
                <a:cs typeface="Inter" pitchFamily="34" charset="-120"/>
              </a:rPr>
              <a:t>audit workflow.</a:t>
            </a:r>
            <a:endParaRPr lang="en-US" sz="6400" dirty="0"/>
          </a:p>
        </p:txBody>
      </p:sp>
      <p:sp>
        <p:nvSpPr>
          <p:cNvPr id="4" name="Shape 2"/>
          <p:cNvSpPr/>
          <p:nvPr/>
        </p:nvSpPr>
        <p:spPr>
          <a:xfrm>
            <a:off x="548640" y="4572000"/>
            <a:ext cx="822960" cy="36576"/>
          </a:xfrm>
          <a:prstGeom prst="rect">
            <a:avLst/>
          </a:prstGeom>
          <a:solidFill>
            <a:srgbClr val="3B82F6"/>
          </a:solidFill>
          <a:ln w="12700">
            <a:solidFill>
              <a:srgbClr val="3B82F6"/>
            </a:solidFill>
            <a:prstDash val="solid"/>
          </a:ln>
        </p:spPr>
      </p:sp>
      <p:sp>
        <p:nvSpPr>
          <p:cNvPr id="5" name="Text 3"/>
          <p:cNvSpPr/>
          <p:nvPr/>
        </p:nvSpPr>
        <p:spPr>
          <a:xfrm>
            <a:off x="548640" y="4754880"/>
            <a:ext cx="9601200" cy="1371600"/>
          </a:xfrm>
          <a:prstGeom prst="rect">
            <a:avLst/>
          </a:prstGeom>
          <a:noFill/>
          <a:ln/>
        </p:spPr>
        <p:txBody>
          <a:bodyPr wrap="square" rtlCol="0" anchor="t"/>
          <a:lstStyle/>
          <a:p>
            <a:pPr indent="0" marL="0">
              <a:buNone/>
            </a:pPr>
            <a:r>
              <a:rPr lang="en-US" sz="1700" dirty="0">
                <a:solidFill>
                  <a:srgbClr val="334155"/>
                </a:solidFill>
                <a:latin typeface="Inter" pitchFamily="34" charset="0"/>
                <a:ea typeface="Inter" pitchFamily="34" charset="-122"/>
                <a:cs typeface="Inter" pitchFamily="34" charset="-120"/>
              </a:rPr>
              <a:t>Book a demo and we'll walk you through the methodology that turned a podcast appearance into a six-figure relationship.</a:t>
            </a:r>
            <a:endParaRPr lang="en-US" sz="1700" dirty="0"/>
          </a:p>
        </p:txBody>
      </p:sp>
      <p:sp>
        <p:nvSpPr>
          <p:cNvPr id="6" name="Shape 4"/>
          <p:cNvSpPr/>
          <p:nvPr/>
        </p:nvSpPr>
        <p:spPr>
          <a:xfrm>
            <a:off x="548640" y="5577840"/>
            <a:ext cx="10058400" cy="640080"/>
          </a:xfrm>
          <a:prstGeom prst="rect">
            <a:avLst/>
          </a:prstGeom>
          <a:solidFill>
            <a:srgbClr val="F8FAFC"/>
          </a:solidFill>
          <a:ln w="12700">
            <a:solidFill>
              <a:srgbClr val="3B82F6"/>
            </a:solidFill>
            <a:prstDash val="solid"/>
          </a:ln>
        </p:spPr>
      </p:sp>
      <p:sp>
        <p:nvSpPr>
          <p:cNvPr id="7" name="Text 5"/>
          <p:cNvSpPr/>
          <p:nvPr/>
        </p:nvSpPr>
        <p:spPr>
          <a:xfrm>
            <a:off x="731520" y="5623560"/>
            <a:ext cx="9692640" cy="548640"/>
          </a:xfrm>
          <a:prstGeom prst="rect">
            <a:avLst/>
          </a:prstGeom>
          <a:noFill/>
          <a:ln/>
        </p:spPr>
        <p:txBody>
          <a:bodyPr wrap="square" rtlCol="0" anchor="ctr"/>
          <a:lstStyle/>
          <a:p>
            <a:pPr indent="0" marL="0">
              <a:buNone/>
            </a:pPr>
            <a:r>
              <a:rPr lang="en-US" sz="1100" dirty="0">
                <a:solidFill>
                  <a:srgbClr val="64748B"/>
                </a:solidFill>
                <a:latin typeface="Inter" pitchFamily="34" charset="0"/>
                <a:ea typeface="Inter" pitchFamily="34" charset="-122"/>
                <a:cs typeface="Inter" pitchFamily="34" charset="-120"/>
              </a:rPr>
              <a:t>auditynow.com/demo</a:t>
            </a:r>
            <a:endParaRPr lang="en-US" sz="1100" dirty="0"/>
          </a:p>
        </p:txBody>
      </p:sp>
      <p:sp>
        <p:nvSpPr>
          <p:cNvPr id="8" name="Text 6"/>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9" name="Text 7"/>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10</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Setup</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The host became the client.</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Ed was a guest on a podcast about AI in professional services. After the recording wrapped, the host, who ran a mid-size law firm, asked if Ed could come consult for them. They had been hearing about AI for months without a clear starting point. They had tried a few tools, none had stuck, and the host wasn't sure if the problem was the tools or the approach.</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Mid-size law firm, professional services</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Knew AI mattered, didn't know how to prioritize it</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Vendor-fatigued: had been pitched specific tools, not advice</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Pain across document review, client intake, knowledge management</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What they actually needed</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Someone to ask the right question.</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Every vendor they had talked to wanted to sell a specific tool. Nobody had sat down and asked what they were actually trying to fix.</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Move</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A diagnostic audit, run on Audity.</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23160"/>
            <a:ext cx="10972800" cy="365760"/>
          </a:xfrm>
          <a:prstGeom prst="rect">
            <a:avLst/>
          </a:prstGeom>
          <a:noFill/>
          <a:ln/>
        </p:spPr>
        <p:txBody>
          <a:bodyPr wrap="square" rtlCol="0" anchor="ctr"/>
          <a:lstStyle/>
          <a:p>
            <a:pPr indent="0" marL="0">
              <a:buNone/>
            </a:pPr>
            <a:r>
              <a:rPr lang="en-US" sz="1400" dirty="0">
                <a:solidFill>
                  <a:srgbClr val="334155"/>
                </a:solidFill>
                <a:latin typeface="Inter" pitchFamily="34" charset="0"/>
                <a:ea typeface="Inter" pitchFamily="34" charset="-122"/>
                <a:cs typeface="Inter" pitchFamily="34" charset="-120"/>
              </a:rPr>
              <a:t>Ed's opening move: a structured assessment scoped as a low-friction entry point. Audity carried the methodology. Ed carried the relationship.</a:t>
            </a:r>
            <a:endParaRPr lang="en-US" sz="1400" dirty="0"/>
          </a:p>
        </p:txBody>
      </p:sp>
      <p:sp>
        <p:nvSpPr>
          <p:cNvPr id="6" name="Shape 4"/>
          <p:cNvSpPr/>
          <p:nvPr/>
        </p:nvSpPr>
        <p:spPr>
          <a:xfrm>
            <a:off x="632308" y="3017520"/>
            <a:ext cx="2560320" cy="2377440"/>
          </a:xfrm>
          <a:prstGeom prst="rect">
            <a:avLst/>
          </a:prstGeom>
          <a:solidFill>
            <a:srgbClr val="F8FAFC"/>
          </a:solidFill>
          <a:ln w="6350">
            <a:solidFill>
              <a:srgbClr val="334155"/>
            </a:solidFill>
            <a:prstDash val="solid"/>
          </a:ln>
        </p:spPr>
      </p:sp>
      <p:sp>
        <p:nvSpPr>
          <p:cNvPr id="7" name="Text 5"/>
          <p:cNvSpPr/>
          <p:nvPr/>
        </p:nvSpPr>
        <p:spPr>
          <a:xfrm>
            <a:off x="86090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01</a:t>
            </a:r>
            <a:endParaRPr lang="en-US" sz="1000" dirty="0"/>
          </a:p>
        </p:txBody>
      </p:sp>
      <p:sp>
        <p:nvSpPr>
          <p:cNvPr id="8" name="Text 6"/>
          <p:cNvSpPr/>
          <p:nvPr/>
        </p:nvSpPr>
        <p:spPr>
          <a:xfrm>
            <a:off x="86090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Stakeholder Interviews</a:t>
            </a:r>
            <a:endParaRPr lang="en-US" sz="1600" dirty="0"/>
          </a:p>
        </p:txBody>
      </p:sp>
      <p:sp>
        <p:nvSpPr>
          <p:cNvPr id="9" name="Text 7"/>
          <p:cNvSpPr/>
          <p:nvPr/>
        </p:nvSpPr>
        <p:spPr>
          <a:xfrm>
            <a:off x="86090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Audity-structured questions targeted at each role. Partners, associates, ops, IT.</a:t>
            </a:r>
            <a:endParaRPr lang="en-US" sz="1100" dirty="0"/>
          </a:p>
        </p:txBody>
      </p:sp>
      <p:sp>
        <p:nvSpPr>
          <p:cNvPr id="10" name="Text 8"/>
          <p:cNvSpPr/>
          <p:nvPr/>
        </p:nvSpPr>
        <p:spPr>
          <a:xfrm>
            <a:off x="321091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11" name="Shape 9"/>
          <p:cNvSpPr/>
          <p:nvPr/>
        </p:nvSpPr>
        <p:spPr>
          <a:xfrm>
            <a:off x="3421228" y="3017520"/>
            <a:ext cx="2560320" cy="2377440"/>
          </a:xfrm>
          <a:prstGeom prst="rect">
            <a:avLst/>
          </a:prstGeom>
          <a:solidFill>
            <a:srgbClr val="F8FAFC"/>
          </a:solidFill>
          <a:ln w="6350">
            <a:solidFill>
              <a:srgbClr val="334155"/>
            </a:solidFill>
            <a:prstDash val="solid"/>
          </a:ln>
        </p:spPr>
      </p:sp>
      <p:sp>
        <p:nvSpPr>
          <p:cNvPr id="12" name="Text 10"/>
          <p:cNvSpPr/>
          <p:nvPr/>
        </p:nvSpPr>
        <p:spPr>
          <a:xfrm>
            <a:off x="364982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02</a:t>
            </a:r>
            <a:endParaRPr lang="en-US" sz="1000" dirty="0"/>
          </a:p>
        </p:txBody>
      </p:sp>
      <p:sp>
        <p:nvSpPr>
          <p:cNvPr id="13" name="Text 11"/>
          <p:cNvSpPr/>
          <p:nvPr/>
        </p:nvSpPr>
        <p:spPr>
          <a:xfrm>
            <a:off x="364982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Process Mapping</a:t>
            </a:r>
            <a:endParaRPr lang="en-US" sz="1600" dirty="0"/>
          </a:p>
        </p:txBody>
      </p:sp>
      <p:sp>
        <p:nvSpPr>
          <p:cNvPr id="14" name="Text 12"/>
          <p:cNvSpPr/>
          <p:nvPr/>
        </p:nvSpPr>
        <p:spPr>
          <a:xfrm>
            <a:off x="364982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Document review, client intake, knowledge management. Where the friction actually lives.</a:t>
            </a:r>
            <a:endParaRPr lang="en-US" sz="1100" dirty="0"/>
          </a:p>
        </p:txBody>
      </p:sp>
      <p:sp>
        <p:nvSpPr>
          <p:cNvPr id="15" name="Text 13"/>
          <p:cNvSpPr/>
          <p:nvPr/>
        </p:nvSpPr>
        <p:spPr>
          <a:xfrm>
            <a:off x="599983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16" name="Shape 14"/>
          <p:cNvSpPr/>
          <p:nvPr/>
        </p:nvSpPr>
        <p:spPr>
          <a:xfrm>
            <a:off x="6210148" y="3017520"/>
            <a:ext cx="2560320" cy="2377440"/>
          </a:xfrm>
          <a:prstGeom prst="rect">
            <a:avLst/>
          </a:prstGeom>
          <a:solidFill>
            <a:srgbClr val="F8FAFC"/>
          </a:solidFill>
          <a:ln w="6350">
            <a:solidFill>
              <a:srgbClr val="334155"/>
            </a:solidFill>
            <a:prstDash val="solid"/>
          </a:ln>
        </p:spPr>
      </p:sp>
      <p:sp>
        <p:nvSpPr>
          <p:cNvPr id="17" name="Text 15"/>
          <p:cNvSpPr/>
          <p:nvPr/>
        </p:nvSpPr>
        <p:spPr>
          <a:xfrm>
            <a:off x="643874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03</a:t>
            </a:r>
            <a:endParaRPr lang="en-US" sz="1000" dirty="0"/>
          </a:p>
        </p:txBody>
      </p:sp>
      <p:sp>
        <p:nvSpPr>
          <p:cNvPr id="18" name="Text 16"/>
          <p:cNvSpPr/>
          <p:nvPr/>
        </p:nvSpPr>
        <p:spPr>
          <a:xfrm>
            <a:off x="643874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Gap Analysis</a:t>
            </a:r>
            <a:endParaRPr lang="en-US" sz="1600" dirty="0"/>
          </a:p>
        </p:txBody>
      </p:sp>
      <p:sp>
        <p:nvSpPr>
          <p:cNvPr id="19" name="Text 17"/>
          <p:cNvSpPr/>
          <p:nvPr/>
        </p:nvSpPr>
        <p:spPr>
          <a:xfrm>
            <a:off x="643874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What's documented vs. what people actually do. The transformation opportunities live in the gaps.</a:t>
            </a:r>
            <a:endParaRPr lang="en-US" sz="1100" dirty="0"/>
          </a:p>
        </p:txBody>
      </p:sp>
      <p:sp>
        <p:nvSpPr>
          <p:cNvPr id="20" name="Text 18"/>
          <p:cNvSpPr/>
          <p:nvPr/>
        </p:nvSpPr>
        <p:spPr>
          <a:xfrm>
            <a:off x="8788756" y="3931920"/>
            <a:ext cx="182880" cy="548640"/>
          </a:xfrm>
          <a:prstGeom prst="rect">
            <a:avLst/>
          </a:prstGeom>
          <a:noFill/>
          <a:ln/>
        </p:spPr>
        <p:txBody>
          <a:bodyPr wrap="square" rtlCol="0" anchor="ctr"/>
          <a:lstStyle/>
          <a:p>
            <a:pPr algn="ctr" indent="0" marL="0">
              <a:buNone/>
            </a:pPr>
            <a:r>
              <a:rPr lang="en-US" sz="2000" b="1" dirty="0">
                <a:solidFill>
                  <a:srgbClr val="3B82F6"/>
                </a:solidFill>
                <a:latin typeface="Inter" pitchFamily="34" charset="0"/>
                <a:ea typeface="Inter" pitchFamily="34" charset="-122"/>
                <a:cs typeface="Inter" pitchFamily="34" charset="-120"/>
              </a:rPr>
              <a:t>→</a:t>
            </a:r>
            <a:endParaRPr lang="en-US" sz="2000" dirty="0"/>
          </a:p>
        </p:txBody>
      </p:sp>
      <p:sp>
        <p:nvSpPr>
          <p:cNvPr id="21" name="Shape 19"/>
          <p:cNvSpPr/>
          <p:nvPr/>
        </p:nvSpPr>
        <p:spPr>
          <a:xfrm>
            <a:off x="8999068" y="3017520"/>
            <a:ext cx="2560320" cy="2377440"/>
          </a:xfrm>
          <a:prstGeom prst="rect">
            <a:avLst/>
          </a:prstGeom>
          <a:solidFill>
            <a:srgbClr val="F8FAFC"/>
          </a:solidFill>
          <a:ln w="6350">
            <a:solidFill>
              <a:srgbClr val="334155"/>
            </a:solidFill>
            <a:prstDash val="solid"/>
          </a:ln>
        </p:spPr>
      </p:sp>
      <p:sp>
        <p:nvSpPr>
          <p:cNvPr id="22" name="Text 20"/>
          <p:cNvSpPr/>
          <p:nvPr/>
        </p:nvSpPr>
        <p:spPr>
          <a:xfrm>
            <a:off x="9227668" y="3246120"/>
            <a:ext cx="2103120" cy="274320"/>
          </a:xfrm>
          <a:prstGeom prst="rect">
            <a:avLst/>
          </a:prstGeom>
          <a:noFill/>
          <a:ln/>
        </p:spPr>
        <p:txBody>
          <a:bodyPr wrap="square" rtlCol="0" anchor="ctr"/>
          <a:lstStyle/>
          <a:p>
            <a:pPr indent="0" marL="0">
              <a:buNone/>
            </a:pPr>
            <a:r>
              <a:rPr lang="en-US" sz="1000" b="1" spc="200" kern="0" dirty="0">
                <a:solidFill>
                  <a:srgbClr val="3B82F6"/>
                </a:solidFill>
                <a:latin typeface="Consolas" pitchFamily="34" charset="0"/>
                <a:ea typeface="Consolas" pitchFamily="34" charset="-122"/>
                <a:cs typeface="Consolas" pitchFamily="34" charset="-120"/>
              </a:rPr>
              <a:t>04</a:t>
            </a:r>
            <a:endParaRPr lang="en-US" sz="1000" dirty="0"/>
          </a:p>
        </p:txBody>
      </p:sp>
      <p:sp>
        <p:nvSpPr>
          <p:cNvPr id="23" name="Text 21"/>
          <p:cNvSpPr/>
          <p:nvPr/>
        </p:nvSpPr>
        <p:spPr>
          <a:xfrm>
            <a:off x="9227668" y="3611880"/>
            <a:ext cx="2103120" cy="457200"/>
          </a:xfrm>
          <a:prstGeom prst="rect">
            <a:avLst/>
          </a:prstGeom>
          <a:noFill/>
          <a:ln/>
        </p:spPr>
        <p:txBody>
          <a:bodyPr wrap="square" rtlCol="0" anchor="ctr"/>
          <a:lstStyle/>
          <a:p>
            <a:pPr indent="0" marL="0">
              <a:buNone/>
            </a:pPr>
            <a:r>
              <a:rPr lang="en-US" sz="1600" b="1" dirty="0">
                <a:solidFill>
                  <a:srgbClr val="0F172A"/>
                </a:solidFill>
                <a:latin typeface="Inter" pitchFamily="34" charset="0"/>
                <a:ea typeface="Inter" pitchFamily="34" charset="-122"/>
                <a:cs typeface="Inter" pitchFamily="34" charset="-120"/>
              </a:rPr>
              <a:t>ROI Projections</a:t>
            </a:r>
            <a:endParaRPr lang="en-US" sz="1600" dirty="0"/>
          </a:p>
        </p:txBody>
      </p:sp>
      <p:sp>
        <p:nvSpPr>
          <p:cNvPr id="24" name="Text 22"/>
          <p:cNvSpPr/>
          <p:nvPr/>
        </p:nvSpPr>
        <p:spPr>
          <a:xfrm>
            <a:off x="9227668" y="4160520"/>
            <a:ext cx="2103120" cy="10058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Conservative, expected, optimistic per opportunity. Numbers a managing partner can sign off on.</a:t>
            </a:r>
            <a:endParaRPr lang="en-US" sz="1100" dirty="0"/>
          </a:p>
        </p:txBody>
      </p:sp>
      <p:sp>
        <p:nvSpPr>
          <p:cNvPr id="25" name="Text 23"/>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6" name="Text 24"/>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Outcome</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One diagnostic. Six-figure relationship.</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651760"/>
            <a:ext cx="5943600" cy="3474720"/>
          </a:xfrm>
          <a:prstGeom prst="rect">
            <a:avLst/>
          </a:prstGeom>
          <a:solidFill>
            <a:srgbClr val="0B1220"/>
          </a:solidFill>
          <a:ln w="9525">
            <a:solidFill>
              <a:srgbClr val="3B82F6"/>
            </a:solidFill>
            <a:prstDash val="solid"/>
          </a:ln>
        </p:spPr>
      </p:sp>
      <p:sp>
        <p:nvSpPr>
          <p:cNvPr id="6" name="Text 4"/>
          <p:cNvSpPr/>
          <p:nvPr/>
        </p:nvSpPr>
        <p:spPr>
          <a:xfrm>
            <a:off x="777240" y="2788920"/>
            <a:ext cx="5577840" cy="3200400"/>
          </a:xfrm>
          <a:prstGeom prst="rect">
            <a:avLst/>
          </a:prstGeom>
          <a:noFill/>
          <a:ln/>
        </p:spPr>
        <p:txBody>
          <a:bodyPr wrap="square" rtlCol="0" anchor="t"/>
          <a:lstStyle/>
          <a:p>
            <a:pPr indent="0" marL="0">
              <a:buNone/>
            </a:pPr>
            <a:r>
              <a:rPr lang="en-US" sz="1000" dirty="0">
                <a:solidFill>
                  <a:srgbClr val="E2E8F0"/>
                </a:solidFill>
                <a:latin typeface="Consolas" pitchFamily="34" charset="0"/>
                <a:ea typeface="Consolas" pitchFamily="34" charset="-122"/>
                <a:cs typeface="Consolas" pitchFamily="34" charset="-120"/>
              </a:rPr>
              <a:t>// Engagement type: AI Transformation Audit</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Client: mid-size law firm</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Audit fee: credited toward implementation</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First project: $22K signed within weeks</a:t>
            </a:r>
            <a:endParaRPr lang="en-US" sz="1000" dirty="0"/>
          </a:p>
          <a:p>
            <a:pPr indent="0" marL="0">
              <a:buNone/>
            </a:pPr>
            <a:r>
              <a:rPr lang="en-US" sz="1000" dirty="0">
                <a:solidFill>
                  <a:srgbClr val="E2E8F0"/>
                </a:solidFill>
                <a:latin typeface="Consolas" pitchFamily="34" charset="0"/>
                <a:ea typeface="Consolas" pitchFamily="34" charset="-122"/>
                <a:cs typeface="Consolas" pitchFamily="34" charset="-120"/>
              </a:rPr>
              <a:t>// Pipeline from same relationship: $100K+</a:t>
            </a:r>
            <a:endParaRPr lang="en-US" sz="1000" dirty="0"/>
          </a:p>
        </p:txBody>
      </p:sp>
      <p:sp>
        <p:nvSpPr>
          <p:cNvPr id="7" name="Shape 5"/>
          <p:cNvSpPr/>
          <p:nvPr/>
        </p:nvSpPr>
        <p:spPr>
          <a:xfrm>
            <a:off x="6858000" y="2651760"/>
            <a:ext cx="2468880" cy="1600200"/>
          </a:xfrm>
          <a:prstGeom prst="rect">
            <a:avLst/>
          </a:prstGeom>
          <a:solidFill>
            <a:srgbClr val="F8FAFC"/>
          </a:solidFill>
          <a:ln w="6350">
            <a:solidFill>
              <a:srgbClr val="334155"/>
            </a:solidFill>
            <a:prstDash val="solid"/>
          </a:ln>
        </p:spPr>
      </p:sp>
      <p:sp>
        <p:nvSpPr>
          <p:cNvPr id="8" name="Text 6"/>
          <p:cNvSpPr/>
          <p:nvPr/>
        </p:nvSpPr>
        <p:spPr>
          <a:xfrm>
            <a:off x="6858000" y="283464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$22K</a:t>
            </a:r>
            <a:endParaRPr lang="en-US" sz="4000" dirty="0"/>
          </a:p>
        </p:txBody>
      </p:sp>
      <p:sp>
        <p:nvSpPr>
          <p:cNvPr id="9" name="Text 7"/>
          <p:cNvSpPr/>
          <p:nvPr/>
        </p:nvSpPr>
        <p:spPr>
          <a:xfrm>
            <a:off x="6858000" y="370332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First paid engagement</a:t>
            </a:r>
            <a:endParaRPr lang="en-US" sz="1000" dirty="0"/>
          </a:p>
        </p:txBody>
      </p:sp>
      <p:sp>
        <p:nvSpPr>
          <p:cNvPr id="10" name="Shape 8"/>
          <p:cNvSpPr/>
          <p:nvPr/>
        </p:nvSpPr>
        <p:spPr>
          <a:xfrm>
            <a:off x="9509760" y="2651760"/>
            <a:ext cx="2468880" cy="1600200"/>
          </a:xfrm>
          <a:prstGeom prst="rect">
            <a:avLst/>
          </a:prstGeom>
          <a:solidFill>
            <a:srgbClr val="F8FAFC"/>
          </a:solidFill>
          <a:ln w="6350">
            <a:solidFill>
              <a:srgbClr val="334155"/>
            </a:solidFill>
            <a:prstDash val="solid"/>
          </a:ln>
        </p:spPr>
      </p:sp>
      <p:sp>
        <p:nvSpPr>
          <p:cNvPr id="11" name="Text 9"/>
          <p:cNvSpPr/>
          <p:nvPr/>
        </p:nvSpPr>
        <p:spPr>
          <a:xfrm>
            <a:off x="9509760" y="283464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$100K+</a:t>
            </a:r>
            <a:endParaRPr lang="en-US" sz="4000" dirty="0"/>
          </a:p>
        </p:txBody>
      </p:sp>
      <p:sp>
        <p:nvSpPr>
          <p:cNvPr id="12" name="Text 10"/>
          <p:cNvSpPr/>
          <p:nvPr/>
        </p:nvSpPr>
        <p:spPr>
          <a:xfrm>
            <a:off x="9509760" y="370332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Pipeline from one client</a:t>
            </a:r>
            <a:endParaRPr lang="en-US" sz="1000" dirty="0"/>
          </a:p>
        </p:txBody>
      </p:sp>
      <p:sp>
        <p:nvSpPr>
          <p:cNvPr id="13" name="Shape 11"/>
          <p:cNvSpPr/>
          <p:nvPr/>
        </p:nvSpPr>
        <p:spPr>
          <a:xfrm>
            <a:off x="6858000" y="4434840"/>
            <a:ext cx="2468880" cy="1600200"/>
          </a:xfrm>
          <a:prstGeom prst="rect">
            <a:avLst/>
          </a:prstGeom>
          <a:solidFill>
            <a:srgbClr val="F8FAFC"/>
          </a:solidFill>
          <a:ln w="6350">
            <a:solidFill>
              <a:srgbClr val="334155"/>
            </a:solidFill>
            <a:prstDash val="solid"/>
          </a:ln>
        </p:spPr>
      </p:sp>
      <p:sp>
        <p:nvSpPr>
          <p:cNvPr id="14" name="Text 12"/>
          <p:cNvSpPr/>
          <p:nvPr/>
        </p:nvSpPr>
        <p:spPr>
          <a:xfrm>
            <a:off x="6858000" y="461772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1</a:t>
            </a:r>
            <a:endParaRPr lang="en-US" sz="4000" dirty="0"/>
          </a:p>
        </p:txBody>
      </p:sp>
      <p:sp>
        <p:nvSpPr>
          <p:cNvPr id="15" name="Text 13"/>
          <p:cNvSpPr/>
          <p:nvPr/>
        </p:nvSpPr>
        <p:spPr>
          <a:xfrm>
            <a:off x="6858000" y="548640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Diagnostic audit to start it all</a:t>
            </a:r>
            <a:endParaRPr lang="en-US" sz="1000" dirty="0"/>
          </a:p>
        </p:txBody>
      </p:sp>
      <p:sp>
        <p:nvSpPr>
          <p:cNvPr id="16" name="Shape 14"/>
          <p:cNvSpPr/>
          <p:nvPr/>
        </p:nvSpPr>
        <p:spPr>
          <a:xfrm>
            <a:off x="9509760" y="4434840"/>
            <a:ext cx="2468880" cy="1600200"/>
          </a:xfrm>
          <a:prstGeom prst="rect">
            <a:avLst/>
          </a:prstGeom>
          <a:solidFill>
            <a:srgbClr val="F8FAFC"/>
          </a:solidFill>
          <a:ln w="6350">
            <a:solidFill>
              <a:srgbClr val="334155"/>
            </a:solidFill>
            <a:prstDash val="solid"/>
          </a:ln>
        </p:spPr>
      </p:sp>
      <p:sp>
        <p:nvSpPr>
          <p:cNvPr id="17" name="Text 15"/>
          <p:cNvSpPr/>
          <p:nvPr/>
        </p:nvSpPr>
        <p:spPr>
          <a:xfrm>
            <a:off x="9509760" y="4617720"/>
            <a:ext cx="2468880" cy="868680"/>
          </a:xfrm>
          <a:prstGeom prst="rect">
            <a:avLst/>
          </a:prstGeom>
          <a:noFill/>
          <a:ln/>
        </p:spPr>
        <p:txBody>
          <a:bodyPr wrap="square" rtlCol="0" anchor="ctr"/>
          <a:lstStyle/>
          <a:p>
            <a:pPr algn="ctr" indent="0" marL="0">
              <a:buNone/>
            </a:pPr>
            <a:r>
              <a:rPr lang="en-US" sz="4000" b="1" dirty="0">
                <a:solidFill>
                  <a:srgbClr val="3B82F6"/>
                </a:solidFill>
                <a:latin typeface="Inter" pitchFamily="34" charset="0"/>
                <a:ea typeface="Inter" pitchFamily="34" charset="-122"/>
                <a:cs typeface="Inter" pitchFamily="34" charset="-120"/>
              </a:rPr>
              <a:t>Credit</a:t>
            </a:r>
            <a:endParaRPr lang="en-US" sz="4000" dirty="0"/>
          </a:p>
        </p:txBody>
      </p:sp>
      <p:sp>
        <p:nvSpPr>
          <p:cNvPr id="18" name="Text 16"/>
          <p:cNvSpPr/>
          <p:nvPr/>
        </p:nvSpPr>
        <p:spPr>
          <a:xfrm>
            <a:off x="9509760" y="5486400"/>
            <a:ext cx="2468880" cy="365760"/>
          </a:xfrm>
          <a:prstGeom prst="rect">
            <a:avLst/>
          </a:prstGeom>
          <a:noFill/>
          <a:ln/>
        </p:spPr>
        <p:txBody>
          <a:bodyPr wrap="square" rtlCol="0" anchor="ctr"/>
          <a:lstStyle/>
          <a:p>
            <a:pPr algn="ctr" indent="0" marL="0">
              <a:buNone/>
            </a:pPr>
            <a:r>
              <a:rPr lang="en-US" sz="1000" spc="300" kern="0" dirty="0">
                <a:solidFill>
                  <a:srgbClr val="64748B"/>
                </a:solidFill>
                <a:latin typeface="Consolas" pitchFamily="34" charset="0"/>
                <a:ea typeface="Consolas" pitchFamily="34" charset="-122"/>
                <a:cs typeface="Consolas" pitchFamily="34" charset="-120"/>
              </a:rPr>
              <a:t>Audit fee credited toward implementation</a:t>
            </a:r>
            <a:endParaRPr lang="en-US" sz="1000" dirty="0"/>
          </a:p>
        </p:txBody>
      </p:sp>
      <p:sp>
        <p:nvSpPr>
          <p:cNvPr id="19" name="Text 17"/>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0" name="Text 18"/>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Why It Worked</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Diagnostic before pitch.</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Ed didn't sell a tool. He ran a structured assessment, returned findings, and let the work surface its own next step. The firm didn't have to be convinced that AI mattered. They needed someone to show them exactly where and how.</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Audit ran on Audity's structured methodology</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Stakeholder interviews, process mapping, gap analysis, ROI math</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Ed focused on judgment, not deliverable assembly</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Implementation credit removed the last price objection</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The mechanic</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The diagnostic IS the pipeline.</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One audit becomes the wedge. Implementation becomes the engagement. The relationship becomes recurring revenue.</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Three Things That Closed It</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Why this engagement converted.</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834640"/>
            <a:ext cx="3545738" cy="3291840"/>
          </a:xfrm>
          <a:prstGeom prst="rect">
            <a:avLst/>
          </a:prstGeom>
          <a:solidFill>
            <a:srgbClr val="F8FAFC"/>
          </a:solidFill>
          <a:ln w="6350">
            <a:solidFill>
              <a:srgbClr val="334155"/>
            </a:solidFill>
            <a:prstDash val="solid"/>
          </a:ln>
        </p:spPr>
      </p:sp>
      <p:sp>
        <p:nvSpPr>
          <p:cNvPr id="6" name="Text 4"/>
          <p:cNvSpPr/>
          <p:nvPr/>
        </p:nvSpPr>
        <p:spPr>
          <a:xfrm>
            <a:off x="777240"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01</a:t>
            </a:r>
            <a:endParaRPr lang="en-US" sz="2200" dirty="0"/>
          </a:p>
        </p:txBody>
      </p:sp>
      <p:sp>
        <p:nvSpPr>
          <p:cNvPr id="7" name="Text 5"/>
          <p:cNvSpPr/>
          <p:nvPr/>
        </p:nvSpPr>
        <p:spPr>
          <a:xfrm>
            <a:off x="777240"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Specific recommendations, anchored to evidence</a:t>
            </a:r>
            <a:endParaRPr lang="en-US" sz="1500" dirty="0"/>
          </a:p>
        </p:txBody>
      </p:sp>
      <p:sp>
        <p:nvSpPr>
          <p:cNvPr id="8" name="Text 6"/>
          <p:cNvSpPr/>
          <p:nvPr/>
        </p:nvSpPr>
        <p:spPr>
          <a:xfrm>
            <a:off x="777240"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Each finding tied to a quote, a number, or a process artifact from the firm's own operations. Nothing generic. Nothing inferred.</a:t>
            </a:r>
            <a:endParaRPr lang="en-US" sz="1100" dirty="0"/>
          </a:p>
        </p:txBody>
      </p:sp>
      <p:sp>
        <p:nvSpPr>
          <p:cNvPr id="9" name="Shape 7"/>
          <p:cNvSpPr/>
          <p:nvPr/>
        </p:nvSpPr>
        <p:spPr>
          <a:xfrm>
            <a:off x="4322978" y="2834640"/>
            <a:ext cx="3545738" cy="3291840"/>
          </a:xfrm>
          <a:prstGeom prst="rect">
            <a:avLst/>
          </a:prstGeom>
          <a:solidFill>
            <a:srgbClr val="F8FAFC"/>
          </a:solidFill>
          <a:ln w="6350">
            <a:solidFill>
              <a:srgbClr val="334155"/>
            </a:solidFill>
            <a:prstDash val="solid"/>
          </a:ln>
        </p:spPr>
      </p:sp>
      <p:sp>
        <p:nvSpPr>
          <p:cNvPr id="10" name="Text 8"/>
          <p:cNvSpPr/>
          <p:nvPr/>
        </p:nvSpPr>
        <p:spPr>
          <a:xfrm>
            <a:off x="4551578"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02</a:t>
            </a:r>
            <a:endParaRPr lang="en-US" sz="2200" dirty="0"/>
          </a:p>
        </p:txBody>
      </p:sp>
      <p:sp>
        <p:nvSpPr>
          <p:cNvPr id="11" name="Text 9"/>
          <p:cNvSpPr/>
          <p:nvPr/>
        </p:nvSpPr>
        <p:spPr>
          <a:xfrm>
            <a:off x="4551578"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ROI projections in partner language</a:t>
            </a:r>
            <a:endParaRPr lang="en-US" sz="1500" dirty="0"/>
          </a:p>
        </p:txBody>
      </p:sp>
      <p:sp>
        <p:nvSpPr>
          <p:cNvPr id="12" name="Text 10"/>
          <p:cNvSpPr/>
          <p:nvPr/>
        </p:nvSpPr>
        <p:spPr>
          <a:xfrm>
            <a:off x="4551578"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Conservative, expected, optimistic per opportunity, with a methodology tab. Numbers the firm could take into a partner meeting.</a:t>
            </a:r>
            <a:endParaRPr lang="en-US" sz="1100" dirty="0"/>
          </a:p>
        </p:txBody>
      </p:sp>
      <p:sp>
        <p:nvSpPr>
          <p:cNvPr id="13" name="Shape 11"/>
          <p:cNvSpPr/>
          <p:nvPr/>
        </p:nvSpPr>
        <p:spPr>
          <a:xfrm>
            <a:off x="8097317" y="2834640"/>
            <a:ext cx="3545738" cy="3291840"/>
          </a:xfrm>
          <a:prstGeom prst="rect">
            <a:avLst/>
          </a:prstGeom>
          <a:solidFill>
            <a:srgbClr val="F8FAFC"/>
          </a:solidFill>
          <a:ln w="6350">
            <a:solidFill>
              <a:srgbClr val="334155"/>
            </a:solidFill>
            <a:prstDash val="solid"/>
          </a:ln>
        </p:spPr>
      </p:sp>
      <p:sp>
        <p:nvSpPr>
          <p:cNvPr id="14" name="Text 12"/>
          <p:cNvSpPr/>
          <p:nvPr/>
        </p:nvSpPr>
        <p:spPr>
          <a:xfrm>
            <a:off x="8325917" y="3063240"/>
            <a:ext cx="3088538" cy="457200"/>
          </a:xfrm>
          <a:prstGeom prst="rect">
            <a:avLst/>
          </a:prstGeom>
          <a:noFill/>
          <a:ln/>
        </p:spPr>
        <p:txBody>
          <a:bodyPr wrap="square" rtlCol="0" anchor="ctr"/>
          <a:lstStyle/>
          <a:p>
            <a:pPr indent="0" marL="0">
              <a:buNone/>
            </a:pPr>
            <a:r>
              <a:rPr lang="en-US" sz="2200" b="1" dirty="0">
                <a:solidFill>
                  <a:srgbClr val="3B82F6"/>
                </a:solidFill>
                <a:latin typeface="Consolas" pitchFamily="34" charset="0"/>
                <a:ea typeface="Consolas" pitchFamily="34" charset="-122"/>
                <a:cs typeface="Consolas" pitchFamily="34" charset="-120"/>
              </a:rPr>
              <a:t>03</a:t>
            </a:r>
            <a:endParaRPr lang="en-US" sz="2200" dirty="0"/>
          </a:p>
        </p:txBody>
      </p:sp>
      <p:sp>
        <p:nvSpPr>
          <p:cNvPr id="15" name="Text 13"/>
          <p:cNvSpPr/>
          <p:nvPr/>
        </p:nvSpPr>
        <p:spPr>
          <a:xfrm>
            <a:off x="8325917" y="3611880"/>
            <a:ext cx="3088538" cy="457200"/>
          </a:xfrm>
          <a:prstGeom prst="rect">
            <a:avLst/>
          </a:prstGeom>
          <a:noFill/>
          <a:ln/>
        </p:spPr>
        <p:txBody>
          <a:bodyPr wrap="square" rtlCol="0" anchor="ctr"/>
          <a:lstStyle/>
          <a:p>
            <a:pPr indent="0" marL="0">
              <a:buNone/>
            </a:pPr>
            <a:r>
              <a:rPr lang="en-US" sz="1500" b="1" dirty="0">
                <a:solidFill>
                  <a:srgbClr val="0F172A"/>
                </a:solidFill>
                <a:latin typeface="Inter" pitchFamily="34" charset="0"/>
                <a:ea typeface="Inter" pitchFamily="34" charset="-122"/>
                <a:cs typeface="Inter" pitchFamily="34" charset="-120"/>
              </a:rPr>
              <a:t>Audit fee credited toward implementation</a:t>
            </a:r>
            <a:endParaRPr lang="en-US" sz="1500" dirty="0"/>
          </a:p>
        </p:txBody>
      </p:sp>
      <p:sp>
        <p:nvSpPr>
          <p:cNvPr id="16" name="Text 14"/>
          <p:cNvSpPr/>
          <p:nvPr/>
        </p:nvSpPr>
        <p:spPr>
          <a:xfrm>
            <a:off x="8325917" y="4114800"/>
            <a:ext cx="3088538" cy="182880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Removed the last price objection. The firm wasn't paying twice for adjacent work. They were paying once for a roadmap and once for execution.</a:t>
            </a:r>
            <a:endParaRPr lang="en-US" sz="1100" dirty="0"/>
          </a:p>
        </p:txBody>
      </p:sp>
      <p:sp>
        <p:nvSpPr>
          <p:cNvPr id="17" name="Text 15"/>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8" name="Text 16"/>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Stakes</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Senior partners are a hard audience.</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Senior partners at a law firm don't tolerate generic 'AI can help' decks. The proof they needed was a recommendations report tied to ROI projections in language they could take to a partner meeting. That's what the audit produced. That's why they signed.</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Audience: managing partner + senior associates</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Bar: defensible recommendations, sourced</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Format: ROI projections per opportunity</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Outcome: signed off, scoped, executed</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The proof bar</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Defensible at a partner meeting.</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If a recommendation can survive a managing partner reading it cold, it survives implementation.</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The Pattern</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The AITP model in one engagement.</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Shape 3"/>
          <p:cNvSpPr/>
          <p:nvPr/>
        </p:nvSpPr>
        <p:spPr>
          <a:xfrm>
            <a:off x="548640" y="2651760"/>
            <a:ext cx="5432908" cy="1645920"/>
          </a:xfrm>
          <a:prstGeom prst="rect">
            <a:avLst/>
          </a:prstGeom>
          <a:solidFill>
            <a:srgbClr val="F8FAFC"/>
          </a:solidFill>
          <a:ln w="6350">
            <a:solidFill>
              <a:srgbClr val="334155"/>
            </a:solidFill>
            <a:prstDash val="solid"/>
          </a:ln>
        </p:spPr>
      </p:sp>
      <p:sp>
        <p:nvSpPr>
          <p:cNvPr id="6" name="Text 4"/>
          <p:cNvSpPr/>
          <p:nvPr/>
        </p:nvSpPr>
        <p:spPr>
          <a:xfrm>
            <a:off x="777240" y="283464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01</a:t>
            </a:r>
            <a:endParaRPr lang="en-US" sz="1100" dirty="0"/>
          </a:p>
        </p:txBody>
      </p:sp>
      <p:sp>
        <p:nvSpPr>
          <p:cNvPr id="7" name="Text 5"/>
          <p:cNvSpPr/>
          <p:nvPr/>
        </p:nvSpPr>
        <p:spPr>
          <a:xfrm>
            <a:off x="777240" y="315468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Consultant Brings</a:t>
            </a:r>
            <a:endParaRPr lang="en-US" sz="1700" dirty="0"/>
          </a:p>
        </p:txBody>
      </p:sp>
      <p:sp>
        <p:nvSpPr>
          <p:cNvPr id="8" name="Text 6"/>
          <p:cNvSpPr/>
          <p:nvPr/>
        </p:nvSpPr>
        <p:spPr>
          <a:xfrm>
            <a:off x="777240" y="361188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The relationship, the strategic judgment, the room-reading. The pieces that require a human.</a:t>
            </a:r>
            <a:endParaRPr lang="en-US" sz="1100" dirty="0"/>
          </a:p>
        </p:txBody>
      </p:sp>
      <p:sp>
        <p:nvSpPr>
          <p:cNvPr id="9" name="Shape 7"/>
          <p:cNvSpPr/>
          <p:nvPr/>
        </p:nvSpPr>
        <p:spPr>
          <a:xfrm>
            <a:off x="6210148" y="2651760"/>
            <a:ext cx="5432908" cy="1645920"/>
          </a:xfrm>
          <a:prstGeom prst="rect">
            <a:avLst/>
          </a:prstGeom>
          <a:solidFill>
            <a:srgbClr val="F8FAFC"/>
          </a:solidFill>
          <a:ln w="6350">
            <a:solidFill>
              <a:srgbClr val="334155"/>
            </a:solidFill>
            <a:prstDash val="solid"/>
          </a:ln>
        </p:spPr>
      </p:sp>
      <p:sp>
        <p:nvSpPr>
          <p:cNvPr id="10" name="Text 8"/>
          <p:cNvSpPr/>
          <p:nvPr/>
        </p:nvSpPr>
        <p:spPr>
          <a:xfrm>
            <a:off x="6438748" y="283464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02</a:t>
            </a:r>
            <a:endParaRPr lang="en-US" sz="1100" dirty="0"/>
          </a:p>
        </p:txBody>
      </p:sp>
      <p:sp>
        <p:nvSpPr>
          <p:cNvPr id="11" name="Text 9"/>
          <p:cNvSpPr/>
          <p:nvPr/>
        </p:nvSpPr>
        <p:spPr>
          <a:xfrm>
            <a:off x="6438748" y="315468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Audity Provides</a:t>
            </a:r>
            <a:endParaRPr lang="en-US" sz="1700" dirty="0"/>
          </a:p>
        </p:txBody>
      </p:sp>
      <p:sp>
        <p:nvSpPr>
          <p:cNvPr id="12" name="Text 10"/>
          <p:cNvSpPr/>
          <p:nvPr/>
        </p:nvSpPr>
        <p:spPr>
          <a:xfrm>
            <a:off x="6438748" y="361188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The methodology, the assessment engine, the structured deliverable. The pieces that scale.</a:t>
            </a:r>
            <a:endParaRPr lang="en-US" sz="1100" dirty="0"/>
          </a:p>
        </p:txBody>
      </p:sp>
      <p:sp>
        <p:nvSpPr>
          <p:cNvPr id="13" name="Shape 11"/>
          <p:cNvSpPr/>
          <p:nvPr/>
        </p:nvSpPr>
        <p:spPr>
          <a:xfrm>
            <a:off x="548640" y="4526280"/>
            <a:ext cx="5432908" cy="1645920"/>
          </a:xfrm>
          <a:prstGeom prst="rect">
            <a:avLst/>
          </a:prstGeom>
          <a:solidFill>
            <a:srgbClr val="F8FAFC"/>
          </a:solidFill>
          <a:ln w="6350">
            <a:solidFill>
              <a:srgbClr val="334155"/>
            </a:solidFill>
            <a:prstDash val="solid"/>
          </a:ln>
        </p:spPr>
      </p:sp>
      <p:sp>
        <p:nvSpPr>
          <p:cNvPr id="14" name="Text 12"/>
          <p:cNvSpPr/>
          <p:nvPr/>
        </p:nvSpPr>
        <p:spPr>
          <a:xfrm>
            <a:off x="777240" y="470916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03</a:t>
            </a:r>
            <a:endParaRPr lang="en-US" sz="1100" dirty="0"/>
          </a:p>
        </p:txBody>
      </p:sp>
      <p:sp>
        <p:nvSpPr>
          <p:cNvPr id="15" name="Text 13"/>
          <p:cNvSpPr/>
          <p:nvPr/>
        </p:nvSpPr>
        <p:spPr>
          <a:xfrm>
            <a:off x="777240" y="502920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Diagnostic = Wedge</a:t>
            </a:r>
            <a:endParaRPr lang="en-US" sz="1700" dirty="0"/>
          </a:p>
        </p:txBody>
      </p:sp>
      <p:sp>
        <p:nvSpPr>
          <p:cNvPr id="16" name="Text 14"/>
          <p:cNvSpPr/>
          <p:nvPr/>
        </p:nvSpPr>
        <p:spPr>
          <a:xfrm>
            <a:off x="777240" y="548640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Low-friction entry. The audit surfaces what's broken with the prospect's own data.</a:t>
            </a:r>
            <a:endParaRPr lang="en-US" sz="1100" dirty="0"/>
          </a:p>
        </p:txBody>
      </p:sp>
      <p:sp>
        <p:nvSpPr>
          <p:cNvPr id="17" name="Shape 15"/>
          <p:cNvSpPr/>
          <p:nvPr/>
        </p:nvSpPr>
        <p:spPr>
          <a:xfrm>
            <a:off x="6210148" y="4526280"/>
            <a:ext cx="5432908" cy="1645920"/>
          </a:xfrm>
          <a:prstGeom prst="rect">
            <a:avLst/>
          </a:prstGeom>
          <a:solidFill>
            <a:srgbClr val="F8FAFC"/>
          </a:solidFill>
          <a:ln w="6350">
            <a:solidFill>
              <a:srgbClr val="334155"/>
            </a:solidFill>
            <a:prstDash val="solid"/>
          </a:ln>
        </p:spPr>
      </p:sp>
      <p:sp>
        <p:nvSpPr>
          <p:cNvPr id="18" name="Text 16"/>
          <p:cNvSpPr/>
          <p:nvPr/>
        </p:nvSpPr>
        <p:spPr>
          <a:xfrm>
            <a:off x="6438748" y="4709160"/>
            <a:ext cx="1828800" cy="274320"/>
          </a:xfrm>
          <a:prstGeom prst="rect">
            <a:avLst/>
          </a:prstGeom>
          <a:noFill/>
          <a:ln/>
        </p:spPr>
        <p:txBody>
          <a:bodyPr wrap="square" rtlCol="0" anchor="ctr"/>
          <a:lstStyle/>
          <a:p>
            <a:pPr indent="0" marL="0">
              <a:buNone/>
            </a:pPr>
            <a:r>
              <a:rPr lang="en-US" sz="1100" b="1" dirty="0">
                <a:solidFill>
                  <a:srgbClr val="3B82F6"/>
                </a:solidFill>
                <a:latin typeface="Consolas" pitchFamily="34" charset="0"/>
                <a:ea typeface="Consolas" pitchFamily="34" charset="-122"/>
                <a:cs typeface="Consolas" pitchFamily="34" charset="-120"/>
              </a:rPr>
              <a:t>04</a:t>
            </a:r>
            <a:endParaRPr lang="en-US" sz="1100" dirty="0"/>
          </a:p>
        </p:txBody>
      </p:sp>
      <p:sp>
        <p:nvSpPr>
          <p:cNvPr id="19" name="Text 17"/>
          <p:cNvSpPr/>
          <p:nvPr/>
        </p:nvSpPr>
        <p:spPr>
          <a:xfrm>
            <a:off x="6438748" y="5029200"/>
            <a:ext cx="4975708" cy="457200"/>
          </a:xfrm>
          <a:prstGeom prst="rect">
            <a:avLst/>
          </a:prstGeom>
          <a:noFill/>
          <a:ln/>
        </p:spPr>
        <p:txBody>
          <a:bodyPr wrap="square" rtlCol="0" anchor="ctr"/>
          <a:lstStyle/>
          <a:p>
            <a:pPr indent="0" marL="0">
              <a:buNone/>
            </a:pPr>
            <a:r>
              <a:rPr lang="en-US" sz="1700" b="1" dirty="0">
                <a:solidFill>
                  <a:srgbClr val="0F172A"/>
                </a:solidFill>
                <a:latin typeface="Inter" pitchFamily="34" charset="0"/>
                <a:ea typeface="Inter" pitchFamily="34" charset="-122"/>
                <a:cs typeface="Inter" pitchFamily="34" charset="-120"/>
              </a:rPr>
              <a:t>Implementation = Revenue</a:t>
            </a:r>
            <a:endParaRPr lang="en-US" sz="1700" dirty="0"/>
          </a:p>
        </p:txBody>
      </p:sp>
      <p:sp>
        <p:nvSpPr>
          <p:cNvPr id="20" name="Text 18"/>
          <p:cNvSpPr/>
          <p:nvPr/>
        </p:nvSpPr>
        <p:spPr>
          <a:xfrm>
            <a:off x="6438748" y="5486400"/>
            <a:ext cx="4975708" cy="548640"/>
          </a:xfrm>
          <a:prstGeom prst="rect">
            <a:avLst/>
          </a:prstGeom>
          <a:noFill/>
          <a:ln/>
        </p:spPr>
        <p:txBody>
          <a:bodyPr wrap="square" rtlCol="0" anchor="t"/>
          <a:lstStyle/>
          <a:p>
            <a:pPr indent="0" marL="0">
              <a:buNone/>
            </a:pPr>
            <a:r>
              <a:rPr lang="en-US" sz="1100" dirty="0">
                <a:solidFill>
                  <a:srgbClr val="334155"/>
                </a:solidFill>
                <a:latin typeface="Inter" pitchFamily="34" charset="0"/>
                <a:ea typeface="Inter" pitchFamily="34" charset="-122"/>
                <a:cs typeface="Inter" pitchFamily="34" charset="-120"/>
              </a:rPr>
              <a:t>The roadmap turns into a signed project. The relationship turns into recurring advisory.</a:t>
            </a:r>
            <a:endParaRPr lang="en-US" sz="1100" dirty="0"/>
          </a:p>
        </p:txBody>
      </p:sp>
      <p:sp>
        <p:nvSpPr>
          <p:cNvPr id="21" name="Text 1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22" name="Text 2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914400"/>
            <a:ext cx="8229600" cy="320040"/>
          </a:xfrm>
          <a:prstGeom prst="rect">
            <a:avLst/>
          </a:prstGeom>
          <a:noFill/>
          <a:ln/>
        </p:spPr>
        <p:txBody>
          <a:bodyPr wrap="square" rtlCol="0" anchor="ctr"/>
          <a:lstStyle/>
          <a:p>
            <a:pPr indent="0" marL="0">
              <a:buNone/>
            </a:pPr>
            <a:r>
              <a:rPr lang="en-US" sz="1100" b="1" spc="400" kern="0" dirty="0">
                <a:solidFill>
                  <a:srgbClr val="3B82F6"/>
                </a:solidFill>
                <a:latin typeface="Inter" pitchFamily="34" charset="0"/>
                <a:ea typeface="Inter" pitchFamily="34" charset="-122"/>
                <a:cs typeface="Inter" pitchFamily="34" charset="-120"/>
              </a:rPr>
              <a:t>What This Tells Other Consultants</a:t>
            </a:r>
            <a:endParaRPr lang="en-US" sz="1100" dirty="0"/>
          </a:p>
        </p:txBody>
      </p:sp>
      <p:sp>
        <p:nvSpPr>
          <p:cNvPr id="3" name="Text 1"/>
          <p:cNvSpPr/>
          <p:nvPr/>
        </p:nvSpPr>
        <p:spPr>
          <a:xfrm>
            <a:off x="548640" y="1280160"/>
            <a:ext cx="10972800" cy="822960"/>
          </a:xfrm>
          <a:prstGeom prst="rect">
            <a:avLst/>
          </a:prstGeom>
          <a:noFill/>
          <a:ln/>
        </p:spPr>
        <p:txBody>
          <a:bodyPr wrap="square" rtlCol="0" anchor="ctr"/>
          <a:lstStyle/>
          <a:p>
            <a:pPr indent="0" marL="0">
              <a:buNone/>
            </a:pPr>
            <a:r>
              <a:rPr lang="en-US" sz="3600" b="1" dirty="0">
                <a:solidFill>
                  <a:srgbClr val="000000"/>
                </a:solidFill>
                <a:latin typeface="Inter" pitchFamily="34" charset="0"/>
                <a:ea typeface="Inter" pitchFamily="34" charset="-122"/>
                <a:cs typeface="Inter" pitchFamily="34" charset="-120"/>
              </a:rPr>
              <a:t>Diagnostic before pitch. Every time.</a:t>
            </a:r>
            <a:endParaRPr lang="en-US" sz="3600" dirty="0"/>
          </a:p>
        </p:txBody>
      </p:sp>
      <p:sp>
        <p:nvSpPr>
          <p:cNvPr id="4" name="Shape 2"/>
          <p:cNvSpPr/>
          <p:nvPr/>
        </p:nvSpPr>
        <p:spPr>
          <a:xfrm>
            <a:off x="548640" y="2194560"/>
            <a:ext cx="822960" cy="36576"/>
          </a:xfrm>
          <a:prstGeom prst="rect">
            <a:avLst/>
          </a:prstGeom>
          <a:solidFill>
            <a:srgbClr val="3B82F6"/>
          </a:solidFill>
          <a:ln w="12700">
            <a:solidFill>
              <a:srgbClr val="3B82F6"/>
            </a:solidFill>
            <a:prstDash val="solid"/>
          </a:ln>
        </p:spPr>
      </p:sp>
      <p:sp>
        <p:nvSpPr>
          <p:cNvPr id="5" name="Text 3"/>
          <p:cNvSpPr/>
          <p:nvPr/>
        </p:nvSpPr>
        <p:spPr>
          <a:xfrm>
            <a:off x="548640" y="2468880"/>
            <a:ext cx="5486400" cy="822960"/>
          </a:xfrm>
          <a:prstGeom prst="rect">
            <a:avLst/>
          </a:prstGeom>
          <a:noFill/>
          <a:ln/>
        </p:spPr>
        <p:txBody>
          <a:bodyPr wrap="square" rtlCol="0" anchor="ctr"/>
          <a:lstStyle/>
          <a:p>
            <a:pPr indent="0" marL="0">
              <a:buNone/>
            </a:pPr>
            <a:r>
              <a:rPr lang="en-US" sz="1300" dirty="0">
                <a:solidFill>
                  <a:srgbClr val="334155"/>
                </a:solidFill>
                <a:latin typeface="Inter" pitchFamily="34" charset="0"/>
                <a:ea typeface="Inter" pitchFamily="34" charset="-122"/>
                <a:cs typeface="Inter" pitchFamily="34" charset="-120"/>
              </a:rPr>
              <a:t>A scoped audit, run on a structured methodology, replaces the cold pitch entirely. Show a prospect what's broken with their own data. Tie each finding to ROI. The next step sells itself. The audit fee credited toward implementation removes the last objection.</a:t>
            </a:r>
            <a:endParaRPr lang="en-US" sz="1300" dirty="0"/>
          </a:p>
        </p:txBody>
      </p:sp>
      <p:sp>
        <p:nvSpPr>
          <p:cNvPr id="6" name="Text 4"/>
          <p:cNvSpPr/>
          <p:nvPr/>
        </p:nvSpPr>
        <p:spPr>
          <a:xfrm>
            <a:off x="548640" y="3383280"/>
            <a:ext cx="5486400" cy="2286000"/>
          </a:xfrm>
          <a:prstGeom prst="rect">
            <a:avLst/>
          </a:prstGeom>
          <a:noFill/>
          <a:ln/>
        </p:spPr>
        <p:txBody>
          <a:bodyPr wrap="square" rtlCol="0" anchor="ctr"/>
          <a:lstStyle/>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Diagnostic = repeatable mechanic, not a custom proposal</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ROI math = partner-meeting language</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Implementation credit = single-pay structure</a:t>
            </a:r>
            <a:endParaRPr lang="en-US" sz="1250" dirty="0"/>
          </a:p>
          <a:p>
            <a:pPr marL="342900" indent="-342900">
              <a:spcAft>
                <a:spcPts val="600"/>
              </a:spcAft>
              <a:buSzPct val="100000"/>
              <a:buChar char="✓"/>
            </a:pPr>
            <a:r>
              <a:rPr lang="en-US" sz="1250" dirty="0">
                <a:solidFill>
                  <a:srgbClr val="334155"/>
                </a:solidFill>
                <a:latin typeface="Inter" pitchFamily="34" charset="0"/>
                <a:ea typeface="Inter" pitchFamily="34" charset="-122"/>
                <a:cs typeface="Inter" pitchFamily="34" charset="-120"/>
              </a:rPr>
              <a:t>Pipeline = the audit produces it, not separate prospecting</a:t>
            </a:r>
            <a:endParaRPr lang="en-US" sz="1250" dirty="0"/>
          </a:p>
        </p:txBody>
      </p:sp>
      <p:sp>
        <p:nvSpPr>
          <p:cNvPr id="7" name="Shape 5"/>
          <p:cNvSpPr/>
          <p:nvPr/>
        </p:nvSpPr>
        <p:spPr>
          <a:xfrm>
            <a:off x="6583680" y="2560320"/>
            <a:ext cx="5029200" cy="3017520"/>
          </a:xfrm>
          <a:prstGeom prst="rect">
            <a:avLst/>
          </a:prstGeom>
          <a:solidFill>
            <a:srgbClr val="1E2B4A"/>
          </a:solidFill>
          <a:ln w="12700">
            <a:solidFill>
              <a:srgbClr val="3B82F6"/>
            </a:solidFill>
            <a:prstDash val="solid"/>
          </a:ln>
        </p:spPr>
      </p:sp>
      <p:sp>
        <p:nvSpPr>
          <p:cNvPr id="8" name="Text 6"/>
          <p:cNvSpPr/>
          <p:nvPr/>
        </p:nvSpPr>
        <p:spPr>
          <a:xfrm>
            <a:off x="6812280" y="2743200"/>
            <a:ext cx="4572000" cy="274320"/>
          </a:xfrm>
          <a:prstGeom prst="rect">
            <a:avLst/>
          </a:prstGeom>
          <a:noFill/>
          <a:ln/>
        </p:spPr>
        <p:txBody>
          <a:bodyPr wrap="square" rtlCol="0" anchor="ctr"/>
          <a:lstStyle/>
          <a:p>
            <a:pPr indent="0" marL="0">
              <a:buNone/>
            </a:pPr>
            <a:r>
              <a:rPr lang="en-US" sz="1100" b="1" spc="300" kern="0" dirty="0">
                <a:solidFill>
                  <a:srgbClr val="3B82F6"/>
                </a:solidFill>
                <a:latin typeface="Consolas" pitchFamily="34" charset="0"/>
                <a:ea typeface="Consolas" pitchFamily="34" charset="-122"/>
                <a:cs typeface="Consolas" pitchFamily="34" charset="-120"/>
              </a:rPr>
              <a:t>The repeatable play</a:t>
            </a:r>
            <a:endParaRPr lang="en-US" sz="1100" dirty="0"/>
          </a:p>
        </p:txBody>
      </p:sp>
      <p:sp>
        <p:nvSpPr>
          <p:cNvPr id="9" name="Text 7"/>
          <p:cNvSpPr/>
          <p:nvPr/>
        </p:nvSpPr>
        <p:spPr>
          <a:xfrm>
            <a:off x="6812280" y="3108960"/>
            <a:ext cx="4572000" cy="822960"/>
          </a:xfrm>
          <a:prstGeom prst="rect">
            <a:avLst/>
          </a:prstGeom>
          <a:noFill/>
          <a:ln/>
        </p:spPr>
        <p:txBody>
          <a:bodyPr wrap="square" rtlCol="0" anchor="ctr"/>
          <a:lstStyle/>
          <a:p>
            <a:pPr indent="0" marL="0">
              <a:buNone/>
            </a:pPr>
            <a:r>
              <a:rPr lang="en-US" sz="2200" b="1" dirty="0">
                <a:solidFill>
                  <a:srgbClr val="0F172A"/>
                </a:solidFill>
                <a:latin typeface="Inter" pitchFamily="34" charset="0"/>
                <a:ea typeface="Inter" pitchFamily="34" charset="-122"/>
                <a:cs typeface="Inter" pitchFamily="34" charset="-120"/>
              </a:rPr>
              <a:t>One diagnostic. One $22K. One $100K+ pipeline.</a:t>
            </a:r>
            <a:endParaRPr lang="en-US" sz="2200" dirty="0"/>
          </a:p>
        </p:txBody>
      </p:sp>
      <p:sp>
        <p:nvSpPr>
          <p:cNvPr id="10" name="Text 8"/>
          <p:cNvSpPr/>
          <p:nvPr/>
        </p:nvSpPr>
        <p:spPr>
          <a:xfrm>
            <a:off x="6812280" y="3977640"/>
            <a:ext cx="4572000" cy="1554480"/>
          </a:xfrm>
          <a:prstGeom prst="rect">
            <a:avLst/>
          </a:prstGeom>
          <a:noFill/>
          <a:ln/>
        </p:spPr>
        <p:txBody>
          <a:bodyPr wrap="square" rtlCol="0" anchor="t"/>
          <a:lstStyle/>
          <a:p>
            <a:pPr indent="0" marL="0">
              <a:buNone/>
            </a:pPr>
            <a:r>
              <a:rPr lang="en-US" sz="1300" dirty="0">
                <a:solidFill>
                  <a:srgbClr val="334155"/>
                </a:solidFill>
                <a:latin typeface="Inter" pitchFamily="34" charset="0"/>
                <a:ea typeface="Inter" pitchFamily="34" charset="-122"/>
                <a:cs typeface="Inter" pitchFamily="34" charset="-120"/>
              </a:rPr>
              <a:t>Repeatable across professional services verticals where senior decision-makers need defensible recommendations before they sign.</a:t>
            </a:r>
            <a:endParaRPr lang="en-US" sz="1300" dirty="0"/>
          </a:p>
        </p:txBody>
      </p:sp>
      <p:sp>
        <p:nvSpPr>
          <p:cNvPr id="11" name="Text 9"/>
          <p:cNvSpPr/>
          <p:nvPr/>
        </p:nvSpPr>
        <p:spPr>
          <a:xfrm>
            <a:off x="548640" y="6446520"/>
            <a:ext cx="5486400" cy="274320"/>
          </a:xfrm>
          <a:prstGeom prst="rect">
            <a:avLst/>
          </a:prstGeom>
          <a:noFill/>
          <a:ln/>
        </p:spPr>
        <p:txBody>
          <a:bodyPr wrap="square" rtlCol="0" anchor="ctr"/>
          <a:lstStyle/>
          <a:p>
            <a:pPr algn="l" indent="0" marL="0">
              <a:buNone/>
            </a:pPr>
            <a:r>
              <a:rPr lang="en-US" sz="900" dirty="0">
                <a:solidFill>
                  <a:srgbClr val="64748B"/>
                </a:solidFill>
                <a:latin typeface="Consolas" pitchFamily="34" charset="0"/>
                <a:ea typeface="Consolas" pitchFamily="34" charset="-122"/>
                <a:cs typeface="Consolas" pitchFamily="34" charset="-120"/>
              </a:rPr>
              <a:t>AUDITY CASE STUDY // 2026</a:t>
            </a:r>
            <a:endParaRPr lang="en-US" sz="900" dirty="0"/>
          </a:p>
        </p:txBody>
      </p:sp>
      <p:sp>
        <p:nvSpPr>
          <p:cNvPr id="12" name="Text 10"/>
          <p:cNvSpPr/>
          <p:nvPr/>
        </p:nvSpPr>
        <p:spPr>
          <a:xfrm>
            <a:off x="6156655" y="6446520"/>
            <a:ext cx="5486400" cy="274320"/>
          </a:xfrm>
          <a:prstGeom prst="rect">
            <a:avLst/>
          </a:prstGeom>
          <a:noFill/>
          <a:ln/>
        </p:spPr>
        <p:txBody>
          <a:bodyPr wrap="square" rtlCol="0" anchor="ctr"/>
          <a:lstStyle/>
          <a:p>
            <a:pPr algn="r" indent="0" marL="0">
              <a:buNone/>
            </a:pPr>
            <a:r>
              <a:rPr lang="en-US" sz="900" dirty="0">
                <a:solidFill>
                  <a:srgbClr val="64748B"/>
                </a:solidFill>
                <a:latin typeface="Consolas" pitchFamily="34" charset="0"/>
                <a:ea typeface="Consolas" pitchFamily="34" charset="-122"/>
                <a:cs typeface="Consolas"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Podcast Guest to a $22K Engagement and $100K+ Pipeline</dc:title>
  <dc:subject>PptxGenJS Presentation</dc:subject>
  <dc:creator>PptxGenJS</dc:creator>
  <cp:lastModifiedBy>PptxGenJS</cp:lastModifiedBy>
  <cp:revision>1</cp:revision>
  <dcterms:created xsi:type="dcterms:W3CDTF">2026-04-26T01:38:30Z</dcterms:created>
  <dcterms:modified xsi:type="dcterms:W3CDTF">2026-04-26T01:38:30Z</dcterms:modified>
</cp:coreProperties>
</file>