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Audity Case Study // 2026</a:t>
            </a:r>
            <a:endParaRPr lang="en-US" sz="1100" dirty="0"/>
          </a:p>
        </p:txBody>
      </p:sp>
      <p:sp>
        <p:nvSpPr>
          <p:cNvPr id="3" name="Text 1"/>
          <p:cNvSpPr/>
          <p:nvPr/>
        </p:nvSpPr>
        <p:spPr>
          <a:xfrm>
            <a:off x="548640" y="2286000"/>
            <a:ext cx="10058400" cy="2194560"/>
          </a:xfrm>
          <a:prstGeom prst="rect">
            <a:avLst/>
          </a:prstGeom>
          <a:noFill/>
          <a:ln/>
        </p:spPr>
        <p:txBody>
          <a:bodyPr wrap="square" rtlCol="0" anchor="t"/>
          <a:lstStyle/>
          <a:p>
            <a:pPr indent="0" marL="0">
              <a:buNone/>
            </a:pPr>
            <a:r>
              <a:rPr lang="en-US" sz="5800" b="1" dirty="0">
                <a:solidFill>
                  <a:srgbClr val="0F172A"/>
                </a:solidFill>
                <a:latin typeface="Inter" pitchFamily="34" charset="0"/>
                <a:ea typeface="Inter" pitchFamily="34" charset="-122"/>
                <a:cs typeface="Inter" pitchFamily="34" charset="-120"/>
              </a:rPr>
              <a:t>18 Projects.
</a:t>
            </a:r>
            <a:pPr indent="0" marL="0">
              <a:buNone/>
            </a:pPr>
            <a:r>
              <a:rPr lang="en-US" sz="5800" b="1" dirty="0">
                <a:solidFill>
                  <a:srgbClr val="3B82F6"/>
                </a:solidFill>
                <a:latin typeface="Inter" pitchFamily="34" charset="0"/>
                <a:ea typeface="Inter" pitchFamily="34" charset="-122"/>
                <a:cs typeface="Inter" pitchFamily="34" charset="-120"/>
              </a:rPr>
              <a:t>One Foot in the Door.</a:t>
            </a:r>
            <a:endParaRPr lang="en-US" sz="5800" dirty="0"/>
          </a:p>
        </p:txBody>
      </p:sp>
      <p:sp>
        <p:nvSpPr>
          <p:cNvPr id="4" name="Shape 2"/>
          <p:cNvSpPr/>
          <p:nvPr/>
        </p:nvSpPr>
        <p:spPr>
          <a:xfrm>
            <a:off x="548640" y="4572000"/>
            <a:ext cx="822960" cy="36576"/>
          </a:xfrm>
          <a:prstGeom prst="rect">
            <a:avLst/>
          </a:prstGeom>
          <a:solidFill>
            <a:srgbClr val="3B82F6"/>
          </a:solidFill>
          <a:ln w="12700">
            <a:solidFill>
              <a:srgbClr val="3B82F6"/>
            </a:solidFill>
            <a:prstDash val="solid"/>
          </a:ln>
        </p:spPr>
      </p:sp>
      <p:sp>
        <p:nvSpPr>
          <p:cNvPr id="5" name="Text 3"/>
          <p:cNvSpPr/>
          <p:nvPr/>
        </p:nvSpPr>
        <p:spPr>
          <a:xfrm>
            <a:off x="548640" y="4754880"/>
            <a:ext cx="9601200" cy="1371600"/>
          </a:xfrm>
          <a:prstGeom prst="rect">
            <a:avLst/>
          </a:prstGeom>
          <a:noFill/>
          <a:ln/>
        </p:spPr>
        <p:txBody>
          <a:bodyPr wrap="square" rtlCol="0" anchor="t"/>
          <a:lstStyle/>
          <a:p>
            <a:pPr indent="0" marL="0">
              <a:buNone/>
            </a:pPr>
            <a:r>
              <a:rPr lang="en-US" sz="1700" dirty="0">
                <a:solidFill>
                  <a:srgbClr val="334155"/>
                </a:solidFill>
                <a:latin typeface="Inter" pitchFamily="34" charset="0"/>
                <a:ea typeface="Inter" pitchFamily="34" charset="-122"/>
                <a:cs typeface="Inter" pitchFamily="34" charset="-120"/>
              </a:rPr>
              <a:t>How a veteran strategic venture designer used one Audity session to win a first non-profit engagement under a fixed procurement cap — and set himself up for the competitive bids that follow.</a:t>
            </a:r>
            <a:endParaRPr lang="en-US" sz="1700" dirty="0"/>
          </a:p>
        </p:txBody>
      </p:sp>
      <p:sp>
        <p:nvSpPr>
          <p:cNvPr id="6" name="Text 4"/>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7" name="Text 5"/>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Want to run this play?</a:t>
            </a:r>
            <a:endParaRPr lang="en-US" sz="1100" dirty="0"/>
          </a:p>
        </p:txBody>
      </p:sp>
      <p:sp>
        <p:nvSpPr>
          <p:cNvPr id="3" name="Text 1"/>
          <p:cNvSpPr/>
          <p:nvPr/>
        </p:nvSpPr>
        <p:spPr>
          <a:xfrm>
            <a:off x="548640" y="2286000"/>
            <a:ext cx="10058400" cy="2194560"/>
          </a:xfrm>
          <a:prstGeom prst="rect">
            <a:avLst/>
          </a:prstGeom>
          <a:noFill/>
          <a:ln/>
        </p:spPr>
        <p:txBody>
          <a:bodyPr wrap="square" rtlCol="0" anchor="t"/>
          <a:lstStyle/>
          <a:p>
            <a:pPr indent="0" marL="0">
              <a:buNone/>
            </a:pPr>
            <a:r>
              <a:rPr lang="en-US" sz="6400" b="1" dirty="0">
                <a:solidFill>
                  <a:srgbClr val="0F172A"/>
                </a:solidFill>
                <a:latin typeface="Inter" pitchFamily="34" charset="0"/>
                <a:ea typeface="Inter" pitchFamily="34" charset="-122"/>
                <a:cs typeface="Inter" pitchFamily="34" charset="-120"/>
              </a:rPr>
              <a:t>Try it
</a:t>
            </a:r>
            <a:pPr indent="0" marL="0">
              <a:buNone/>
            </a:pPr>
            <a:r>
              <a:rPr lang="en-US" sz="6400" b="1" dirty="0">
                <a:solidFill>
                  <a:srgbClr val="3B82F6"/>
                </a:solidFill>
                <a:latin typeface="Inter" pitchFamily="34" charset="0"/>
                <a:ea typeface="Inter" pitchFamily="34" charset="-122"/>
                <a:cs typeface="Inter" pitchFamily="34" charset="-120"/>
              </a:rPr>
              <a:t>yourself.</a:t>
            </a:r>
            <a:endParaRPr lang="en-US" sz="6400" dirty="0"/>
          </a:p>
        </p:txBody>
      </p:sp>
      <p:sp>
        <p:nvSpPr>
          <p:cNvPr id="4" name="Shape 2"/>
          <p:cNvSpPr/>
          <p:nvPr/>
        </p:nvSpPr>
        <p:spPr>
          <a:xfrm>
            <a:off x="548640" y="4572000"/>
            <a:ext cx="822960" cy="36576"/>
          </a:xfrm>
          <a:prstGeom prst="rect">
            <a:avLst/>
          </a:prstGeom>
          <a:solidFill>
            <a:srgbClr val="3B82F6"/>
          </a:solidFill>
          <a:ln w="12700">
            <a:solidFill>
              <a:srgbClr val="3B82F6"/>
            </a:solidFill>
            <a:prstDash val="solid"/>
          </a:ln>
        </p:spPr>
      </p:sp>
      <p:sp>
        <p:nvSpPr>
          <p:cNvPr id="5" name="Text 3"/>
          <p:cNvSpPr/>
          <p:nvPr/>
        </p:nvSpPr>
        <p:spPr>
          <a:xfrm>
            <a:off x="548640" y="4754880"/>
            <a:ext cx="9601200" cy="1371600"/>
          </a:xfrm>
          <a:prstGeom prst="rect">
            <a:avLst/>
          </a:prstGeom>
          <a:noFill/>
          <a:ln/>
        </p:spPr>
        <p:txBody>
          <a:bodyPr wrap="square" rtlCol="0" anchor="t"/>
          <a:lstStyle/>
          <a:p>
            <a:pPr indent="0" marL="0">
              <a:buNone/>
            </a:pPr>
            <a:r>
              <a:rPr lang="en-US" sz="1700" dirty="0">
                <a:solidFill>
                  <a:srgbClr val="334155"/>
                </a:solidFill>
                <a:latin typeface="Inter" pitchFamily="34" charset="0"/>
                <a:ea typeface="Inter" pitchFamily="34" charset="-122"/>
                <a:cs typeface="Inter" pitchFamily="34" charset="-120"/>
              </a:rPr>
              <a:t>Book a demo and we'll walk you through exactly how this consultant did it — from the document upload to the 18-recommendation list to the procurement-cap foothold.</a:t>
            </a:r>
            <a:endParaRPr lang="en-US" sz="1700" dirty="0"/>
          </a:p>
        </p:txBody>
      </p:sp>
      <p:sp>
        <p:nvSpPr>
          <p:cNvPr id="6" name="Shape 4"/>
          <p:cNvSpPr/>
          <p:nvPr/>
        </p:nvSpPr>
        <p:spPr>
          <a:xfrm>
            <a:off x="548640" y="5577840"/>
            <a:ext cx="10058400" cy="640080"/>
          </a:xfrm>
          <a:prstGeom prst="rect">
            <a:avLst/>
          </a:prstGeom>
          <a:solidFill>
            <a:srgbClr val="F8FAFC"/>
          </a:solidFill>
          <a:ln w="12700">
            <a:solidFill>
              <a:srgbClr val="3B82F6"/>
            </a:solidFill>
            <a:prstDash val="solid"/>
          </a:ln>
        </p:spPr>
      </p:sp>
      <p:sp>
        <p:nvSpPr>
          <p:cNvPr id="7" name="Text 5"/>
          <p:cNvSpPr/>
          <p:nvPr/>
        </p:nvSpPr>
        <p:spPr>
          <a:xfrm>
            <a:off x="731520" y="5623560"/>
            <a:ext cx="9692640" cy="548640"/>
          </a:xfrm>
          <a:prstGeom prst="rect">
            <a:avLst/>
          </a:prstGeom>
          <a:noFill/>
          <a:ln/>
        </p:spPr>
        <p:txBody>
          <a:bodyPr wrap="square" rtlCol="0" anchor="ctr"/>
          <a:lstStyle/>
          <a:p>
            <a:pPr indent="0" marL="0">
              <a:buNone/>
            </a:pPr>
            <a:r>
              <a:rPr lang="en-US" sz="1100" dirty="0">
                <a:solidFill>
                  <a:srgbClr val="64748B"/>
                </a:solidFill>
                <a:latin typeface="Inter" pitchFamily="34" charset="0"/>
                <a:ea typeface="Inter" pitchFamily="34" charset="-122"/>
                <a:cs typeface="Inter" pitchFamily="34" charset="-120"/>
              </a:rPr>
              <a:t>auditynow.com/demo</a:t>
            </a:r>
            <a:endParaRPr lang="en-US" sz="1100" dirty="0"/>
          </a:p>
        </p:txBody>
      </p:sp>
      <p:sp>
        <p:nvSpPr>
          <p:cNvPr id="8" name="Text 6"/>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9" name="Text 7"/>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10</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Setup</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A seasoned consultant. A live prospect. Almost no time.</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The consultant referenced in this case study runs a strategic venture design and transformation consulting practice. He signed up for Audity's trial, brought a colleague along, and wanted to see what the tool could do on a real opportunity — not a sandbox. The prospect was a non-profit organization consolidating eight different spreadsheets into one annual report every year. Classic transformation work. He had almost no time to prepare.</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30+ year career in design-led transformation and GTM consulting</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Live non-profit prospect — not a test account</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One discovery-call transcript + two annual reports uploaded</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Goal: a recommendations summary he could defend to the client</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His words, early-2026 demo</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"Blown away by what came back."</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He described the output as taking the discovery-call conversation, walking through the annual reports, surfacing figures even when buried inside charts, and tying every recommendation to where the client wanted to move the numbers — including the specific outcomes they had said they wanted to reduce.</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Session</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From upload to proposal in one pass.</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23160"/>
            <a:ext cx="10972800" cy="365760"/>
          </a:xfrm>
          <a:prstGeom prst="rect">
            <a:avLst/>
          </a:prstGeom>
          <a:noFill/>
          <a:ln/>
        </p:spPr>
        <p:txBody>
          <a:bodyPr wrap="square" rtlCol="0" anchor="ctr"/>
          <a:lstStyle/>
          <a:p>
            <a:pPr indent="0" marL="0">
              <a:buNone/>
            </a:pPr>
            <a:r>
              <a:rPr lang="en-US" sz="1400" dirty="0">
                <a:solidFill>
                  <a:srgbClr val="334155"/>
                </a:solidFill>
                <a:latin typeface="Inter" pitchFamily="34" charset="0"/>
                <a:ea typeface="Inter" pitchFamily="34" charset="-122"/>
                <a:cs typeface="Inter" pitchFamily="34" charset="-120"/>
              </a:rPr>
              <a:t>What happened inside a single trial session — before he had even worked through his interviews, his ROI customization, or any later-stage polish.</a:t>
            </a:r>
            <a:endParaRPr lang="en-US" sz="1400" dirty="0"/>
          </a:p>
        </p:txBody>
      </p:sp>
      <p:sp>
        <p:nvSpPr>
          <p:cNvPr id="6" name="Shape 4"/>
          <p:cNvSpPr/>
          <p:nvPr/>
        </p:nvSpPr>
        <p:spPr>
          <a:xfrm>
            <a:off x="632308" y="3017520"/>
            <a:ext cx="2560320" cy="2377440"/>
          </a:xfrm>
          <a:prstGeom prst="rect">
            <a:avLst/>
          </a:prstGeom>
          <a:solidFill>
            <a:srgbClr val="F8FAFC"/>
          </a:solidFill>
          <a:ln w="6350">
            <a:solidFill>
              <a:srgbClr val="334155"/>
            </a:solidFill>
            <a:prstDash val="solid"/>
          </a:ln>
        </p:spPr>
      </p:sp>
      <p:sp>
        <p:nvSpPr>
          <p:cNvPr id="7" name="Text 5"/>
          <p:cNvSpPr/>
          <p:nvPr/>
        </p:nvSpPr>
        <p:spPr>
          <a:xfrm>
            <a:off x="86090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01</a:t>
            </a:r>
            <a:endParaRPr lang="en-US" sz="1000" dirty="0"/>
          </a:p>
        </p:txBody>
      </p:sp>
      <p:sp>
        <p:nvSpPr>
          <p:cNvPr id="8" name="Text 6"/>
          <p:cNvSpPr/>
          <p:nvPr/>
        </p:nvSpPr>
        <p:spPr>
          <a:xfrm>
            <a:off x="86090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Upload</a:t>
            </a:r>
            <a:endParaRPr lang="en-US" sz="1600" dirty="0"/>
          </a:p>
        </p:txBody>
      </p:sp>
      <p:sp>
        <p:nvSpPr>
          <p:cNvPr id="9" name="Text 7"/>
          <p:cNvSpPr/>
          <p:nvPr/>
        </p:nvSpPr>
        <p:spPr>
          <a:xfrm>
            <a:off x="86090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Dropped in a discovery-call transcript and two of the non-profit's previous annual reports.</a:t>
            </a:r>
            <a:endParaRPr lang="en-US" sz="1100" dirty="0"/>
          </a:p>
        </p:txBody>
      </p:sp>
      <p:sp>
        <p:nvSpPr>
          <p:cNvPr id="10" name="Text 8"/>
          <p:cNvSpPr/>
          <p:nvPr/>
        </p:nvSpPr>
        <p:spPr>
          <a:xfrm>
            <a:off x="321091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11" name="Shape 9"/>
          <p:cNvSpPr/>
          <p:nvPr/>
        </p:nvSpPr>
        <p:spPr>
          <a:xfrm>
            <a:off x="3421228" y="3017520"/>
            <a:ext cx="2560320" cy="2377440"/>
          </a:xfrm>
          <a:prstGeom prst="rect">
            <a:avLst/>
          </a:prstGeom>
          <a:solidFill>
            <a:srgbClr val="F8FAFC"/>
          </a:solidFill>
          <a:ln w="6350">
            <a:solidFill>
              <a:srgbClr val="334155"/>
            </a:solidFill>
            <a:prstDash val="solid"/>
          </a:ln>
        </p:spPr>
      </p:sp>
      <p:sp>
        <p:nvSpPr>
          <p:cNvPr id="12" name="Text 10"/>
          <p:cNvSpPr/>
          <p:nvPr/>
        </p:nvSpPr>
        <p:spPr>
          <a:xfrm>
            <a:off x="364982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02</a:t>
            </a:r>
            <a:endParaRPr lang="en-US" sz="1000" dirty="0"/>
          </a:p>
        </p:txBody>
      </p:sp>
      <p:sp>
        <p:nvSpPr>
          <p:cNvPr id="13" name="Text 11"/>
          <p:cNvSpPr/>
          <p:nvPr/>
        </p:nvSpPr>
        <p:spPr>
          <a:xfrm>
            <a:off x="364982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Analyze</a:t>
            </a:r>
            <a:endParaRPr lang="en-US" sz="1600" dirty="0"/>
          </a:p>
        </p:txBody>
      </p:sp>
      <p:sp>
        <p:nvSpPr>
          <p:cNvPr id="14" name="Text 12"/>
          <p:cNvSpPr/>
          <p:nvPr/>
        </p:nvSpPr>
        <p:spPr>
          <a:xfrm>
            <a:off x="364982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Audity ran document analysis — direct quotes, recommendations, timelines, and the strategic rationale for each.</a:t>
            </a:r>
            <a:endParaRPr lang="en-US" sz="1100" dirty="0"/>
          </a:p>
        </p:txBody>
      </p:sp>
      <p:sp>
        <p:nvSpPr>
          <p:cNvPr id="15" name="Text 13"/>
          <p:cNvSpPr/>
          <p:nvPr/>
        </p:nvSpPr>
        <p:spPr>
          <a:xfrm>
            <a:off x="599983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16" name="Shape 14"/>
          <p:cNvSpPr/>
          <p:nvPr/>
        </p:nvSpPr>
        <p:spPr>
          <a:xfrm>
            <a:off x="6210148" y="3017520"/>
            <a:ext cx="2560320" cy="2377440"/>
          </a:xfrm>
          <a:prstGeom prst="rect">
            <a:avLst/>
          </a:prstGeom>
          <a:solidFill>
            <a:srgbClr val="F8FAFC"/>
          </a:solidFill>
          <a:ln w="6350">
            <a:solidFill>
              <a:srgbClr val="334155"/>
            </a:solidFill>
            <a:prstDash val="solid"/>
          </a:ln>
        </p:spPr>
      </p:sp>
      <p:sp>
        <p:nvSpPr>
          <p:cNvPr id="17" name="Text 15"/>
          <p:cNvSpPr/>
          <p:nvPr/>
        </p:nvSpPr>
        <p:spPr>
          <a:xfrm>
            <a:off x="643874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03</a:t>
            </a:r>
            <a:endParaRPr lang="en-US" sz="1000" dirty="0"/>
          </a:p>
        </p:txBody>
      </p:sp>
      <p:sp>
        <p:nvSpPr>
          <p:cNvPr id="18" name="Text 16"/>
          <p:cNvSpPr/>
          <p:nvPr/>
        </p:nvSpPr>
        <p:spPr>
          <a:xfrm>
            <a:off x="643874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Cross-Reference</a:t>
            </a:r>
            <a:endParaRPr lang="en-US" sz="1600" dirty="0"/>
          </a:p>
        </p:txBody>
      </p:sp>
      <p:sp>
        <p:nvSpPr>
          <p:cNvPr id="19" name="Text 17"/>
          <p:cNvSpPr/>
          <p:nvPr/>
        </p:nvSpPr>
        <p:spPr>
          <a:xfrm>
            <a:off x="643874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Tied what the prospect said on the call to specific figures buried in the reports — including numbers inside charts.</a:t>
            </a:r>
            <a:endParaRPr lang="en-US" sz="1100" dirty="0"/>
          </a:p>
        </p:txBody>
      </p:sp>
      <p:sp>
        <p:nvSpPr>
          <p:cNvPr id="20" name="Text 18"/>
          <p:cNvSpPr/>
          <p:nvPr/>
        </p:nvSpPr>
        <p:spPr>
          <a:xfrm>
            <a:off x="878875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21" name="Shape 19"/>
          <p:cNvSpPr/>
          <p:nvPr/>
        </p:nvSpPr>
        <p:spPr>
          <a:xfrm>
            <a:off x="8999068" y="3017520"/>
            <a:ext cx="2560320" cy="2377440"/>
          </a:xfrm>
          <a:prstGeom prst="rect">
            <a:avLst/>
          </a:prstGeom>
          <a:solidFill>
            <a:srgbClr val="F8FAFC"/>
          </a:solidFill>
          <a:ln w="6350">
            <a:solidFill>
              <a:srgbClr val="334155"/>
            </a:solidFill>
            <a:prstDash val="solid"/>
          </a:ln>
        </p:spPr>
      </p:sp>
      <p:sp>
        <p:nvSpPr>
          <p:cNvPr id="22" name="Text 20"/>
          <p:cNvSpPr/>
          <p:nvPr/>
        </p:nvSpPr>
        <p:spPr>
          <a:xfrm>
            <a:off x="922766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04</a:t>
            </a:r>
            <a:endParaRPr lang="en-US" sz="1000" dirty="0"/>
          </a:p>
        </p:txBody>
      </p:sp>
      <p:sp>
        <p:nvSpPr>
          <p:cNvPr id="23" name="Text 21"/>
          <p:cNvSpPr/>
          <p:nvPr/>
        </p:nvSpPr>
        <p:spPr>
          <a:xfrm>
            <a:off x="922766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Scope + Propose</a:t>
            </a:r>
            <a:endParaRPr lang="en-US" sz="1600" dirty="0"/>
          </a:p>
        </p:txBody>
      </p:sp>
      <p:sp>
        <p:nvSpPr>
          <p:cNvPr id="24" name="Text 22"/>
          <p:cNvSpPr/>
          <p:nvPr/>
        </p:nvSpPr>
        <p:spPr>
          <a:xfrm>
            <a:off x="922766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Scoped his project around the highest-priority recommendation and took the output straight into the client conversation.</a:t>
            </a:r>
            <a:endParaRPr lang="en-US" sz="1100" dirty="0"/>
          </a:p>
        </p:txBody>
      </p:sp>
      <p:sp>
        <p:nvSpPr>
          <p:cNvPr id="25" name="Text 23"/>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6" name="Text 24"/>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Outcome</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18 recommendations. One funded project. A foothold.</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651760"/>
            <a:ext cx="5943600" cy="3474720"/>
          </a:xfrm>
          <a:prstGeom prst="rect">
            <a:avLst/>
          </a:prstGeom>
          <a:solidFill>
            <a:srgbClr val="0B1220"/>
          </a:solidFill>
          <a:ln w="9525">
            <a:solidFill>
              <a:srgbClr val="3B82F6"/>
            </a:solidFill>
            <a:prstDash val="solid"/>
          </a:ln>
        </p:spPr>
      </p:sp>
      <p:sp>
        <p:nvSpPr>
          <p:cNvPr id="6" name="Text 4"/>
          <p:cNvSpPr/>
          <p:nvPr/>
        </p:nvSpPr>
        <p:spPr>
          <a:xfrm>
            <a:off x="777240" y="2788920"/>
            <a:ext cx="5577840" cy="3200400"/>
          </a:xfrm>
          <a:prstGeom prst="rect">
            <a:avLst/>
          </a:prstGeom>
          <a:noFill/>
          <a:ln/>
        </p:spPr>
        <p:txBody>
          <a:bodyPr wrap="square" rtlCol="0" anchor="t"/>
          <a:lstStyle/>
          <a:p>
            <a:pPr indent="0" marL="0">
              <a:buNone/>
            </a:pPr>
            <a:r>
              <a:rPr lang="en-US" sz="1000" dirty="0">
                <a:solidFill>
                  <a:srgbClr val="E2E8F0"/>
                </a:solidFill>
                <a:latin typeface="Consolas" pitchFamily="34" charset="0"/>
                <a:ea typeface="Consolas" pitchFamily="34" charset="-122"/>
                <a:cs typeface="Consolas" pitchFamily="34" charset="-120"/>
              </a:rPr>
              <a:t>// Audity output:  18 prioritized recommendations</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Consultant move: pick one, scope it, propose it</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Client policy:   fixed cap per supplier per year</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without a competitive bid</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Result:           project won, door opened</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What's next:      competitive bids for the rest</a:t>
            </a:r>
            <a:endParaRPr lang="en-US" sz="1000" dirty="0"/>
          </a:p>
        </p:txBody>
      </p:sp>
      <p:sp>
        <p:nvSpPr>
          <p:cNvPr id="7" name="Shape 5"/>
          <p:cNvSpPr/>
          <p:nvPr/>
        </p:nvSpPr>
        <p:spPr>
          <a:xfrm>
            <a:off x="6858000" y="2651760"/>
            <a:ext cx="2468880" cy="1600200"/>
          </a:xfrm>
          <a:prstGeom prst="rect">
            <a:avLst/>
          </a:prstGeom>
          <a:solidFill>
            <a:srgbClr val="F8FAFC"/>
          </a:solidFill>
          <a:ln w="6350">
            <a:solidFill>
              <a:srgbClr val="334155"/>
            </a:solidFill>
            <a:prstDash val="solid"/>
          </a:ln>
        </p:spPr>
      </p:sp>
      <p:sp>
        <p:nvSpPr>
          <p:cNvPr id="8" name="Text 6"/>
          <p:cNvSpPr/>
          <p:nvPr/>
        </p:nvSpPr>
        <p:spPr>
          <a:xfrm>
            <a:off x="6858000" y="283464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18</a:t>
            </a:r>
            <a:endParaRPr lang="en-US" sz="4000" dirty="0"/>
          </a:p>
        </p:txBody>
      </p:sp>
      <p:sp>
        <p:nvSpPr>
          <p:cNvPr id="9" name="Text 7"/>
          <p:cNvSpPr/>
          <p:nvPr/>
        </p:nvSpPr>
        <p:spPr>
          <a:xfrm>
            <a:off x="6858000" y="370332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Projects Audity suggested</a:t>
            </a:r>
            <a:endParaRPr lang="en-US" sz="1000" dirty="0"/>
          </a:p>
        </p:txBody>
      </p:sp>
      <p:sp>
        <p:nvSpPr>
          <p:cNvPr id="10" name="Shape 8"/>
          <p:cNvSpPr/>
          <p:nvPr/>
        </p:nvSpPr>
        <p:spPr>
          <a:xfrm>
            <a:off x="9509760" y="2651760"/>
            <a:ext cx="2468880" cy="1600200"/>
          </a:xfrm>
          <a:prstGeom prst="rect">
            <a:avLst/>
          </a:prstGeom>
          <a:solidFill>
            <a:srgbClr val="F8FAFC"/>
          </a:solidFill>
          <a:ln w="6350">
            <a:solidFill>
              <a:srgbClr val="334155"/>
            </a:solidFill>
            <a:prstDash val="solid"/>
          </a:ln>
        </p:spPr>
      </p:sp>
      <p:sp>
        <p:nvSpPr>
          <p:cNvPr id="11" name="Text 9"/>
          <p:cNvSpPr/>
          <p:nvPr/>
        </p:nvSpPr>
        <p:spPr>
          <a:xfrm>
            <a:off x="9509760" y="283464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1</a:t>
            </a:r>
            <a:endParaRPr lang="en-US" sz="4000" dirty="0"/>
          </a:p>
        </p:txBody>
      </p:sp>
      <p:sp>
        <p:nvSpPr>
          <p:cNvPr id="12" name="Text 10"/>
          <p:cNvSpPr/>
          <p:nvPr/>
        </p:nvSpPr>
        <p:spPr>
          <a:xfrm>
            <a:off x="9509760" y="370332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First project won (under the cap)</a:t>
            </a:r>
            <a:endParaRPr lang="en-US" sz="1000" dirty="0"/>
          </a:p>
        </p:txBody>
      </p:sp>
      <p:sp>
        <p:nvSpPr>
          <p:cNvPr id="13" name="Shape 11"/>
          <p:cNvSpPr/>
          <p:nvPr/>
        </p:nvSpPr>
        <p:spPr>
          <a:xfrm>
            <a:off x="6858000" y="4434840"/>
            <a:ext cx="2468880" cy="1600200"/>
          </a:xfrm>
          <a:prstGeom prst="rect">
            <a:avLst/>
          </a:prstGeom>
          <a:solidFill>
            <a:srgbClr val="F8FAFC"/>
          </a:solidFill>
          <a:ln w="6350">
            <a:solidFill>
              <a:srgbClr val="334155"/>
            </a:solidFill>
            <a:prstDash val="solid"/>
          </a:ln>
        </p:spPr>
      </p:sp>
      <p:sp>
        <p:nvSpPr>
          <p:cNvPr id="14" name="Text 12"/>
          <p:cNvSpPr/>
          <p:nvPr/>
        </p:nvSpPr>
        <p:spPr>
          <a:xfrm>
            <a:off x="6858000" y="461772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17</a:t>
            </a:r>
            <a:endParaRPr lang="en-US" sz="4000" dirty="0"/>
          </a:p>
        </p:txBody>
      </p:sp>
      <p:sp>
        <p:nvSpPr>
          <p:cNvPr id="15" name="Text 13"/>
          <p:cNvSpPr/>
          <p:nvPr/>
        </p:nvSpPr>
        <p:spPr>
          <a:xfrm>
            <a:off x="6858000" y="548640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Opportunities now in his pipeline</a:t>
            </a:r>
            <a:endParaRPr lang="en-US" sz="1000" dirty="0"/>
          </a:p>
        </p:txBody>
      </p:sp>
      <p:sp>
        <p:nvSpPr>
          <p:cNvPr id="16" name="Shape 14"/>
          <p:cNvSpPr/>
          <p:nvPr/>
        </p:nvSpPr>
        <p:spPr>
          <a:xfrm>
            <a:off x="9509760" y="4434840"/>
            <a:ext cx="2468880" cy="1600200"/>
          </a:xfrm>
          <a:prstGeom prst="rect">
            <a:avLst/>
          </a:prstGeom>
          <a:solidFill>
            <a:srgbClr val="F8FAFC"/>
          </a:solidFill>
          <a:ln w="6350">
            <a:solidFill>
              <a:srgbClr val="334155"/>
            </a:solidFill>
            <a:prstDash val="solid"/>
          </a:ln>
        </p:spPr>
      </p:sp>
      <p:sp>
        <p:nvSpPr>
          <p:cNvPr id="17" name="Text 15"/>
          <p:cNvSpPr/>
          <p:nvPr/>
        </p:nvSpPr>
        <p:spPr>
          <a:xfrm>
            <a:off x="9509760" y="461772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~2 mo</a:t>
            </a:r>
            <a:endParaRPr lang="en-US" sz="4000" dirty="0"/>
          </a:p>
        </p:txBody>
      </p:sp>
      <p:sp>
        <p:nvSpPr>
          <p:cNvPr id="18" name="Text 16"/>
          <p:cNvSpPr/>
          <p:nvPr/>
        </p:nvSpPr>
        <p:spPr>
          <a:xfrm>
            <a:off x="9509760" y="548640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From first demo to project won</a:t>
            </a:r>
            <a:endParaRPr lang="en-US" sz="1000" dirty="0"/>
          </a:p>
        </p:txBody>
      </p:sp>
      <p:sp>
        <p:nvSpPr>
          <p:cNvPr id="19" name="Text 17"/>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0" name="Text 18"/>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In His Own Words</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How he described the win.</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Roughly two months after his first Audity session, he reached back out with the news. Identifying details have been withheld pending sign-off — the substance of his message is paraphrased below.</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Project won inside the non-competed supplier threshold</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17 more recommendations still on the table with the same client</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Now positioned for the competitive bids that follow</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Closing took roughly two months and some additional sales chops</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Paraphrased from his follow-up message</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"Won the first project Audity surfaced — out of 18."</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The non-profit's funding compliance limits what one supplier can be paid in a year without going to a competitive bid. The first project fit under that cap. That foothold positions him for every competitive bid that follows. His take: it took a couple of months and some sharpened sales skills, but it worked.</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Why It Worked</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Three things that turned recommendations into revenue.</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834640"/>
            <a:ext cx="3545738" cy="3291840"/>
          </a:xfrm>
          <a:prstGeom prst="rect">
            <a:avLst/>
          </a:prstGeom>
          <a:solidFill>
            <a:srgbClr val="F8FAFC"/>
          </a:solidFill>
          <a:ln w="6350">
            <a:solidFill>
              <a:srgbClr val="334155"/>
            </a:solidFill>
            <a:prstDash val="solid"/>
          </a:ln>
        </p:spPr>
      </p:sp>
      <p:sp>
        <p:nvSpPr>
          <p:cNvPr id="6" name="Text 4"/>
          <p:cNvSpPr/>
          <p:nvPr/>
        </p:nvSpPr>
        <p:spPr>
          <a:xfrm>
            <a:off x="777240"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01</a:t>
            </a:r>
            <a:endParaRPr lang="en-US" sz="2200" dirty="0"/>
          </a:p>
        </p:txBody>
      </p:sp>
      <p:sp>
        <p:nvSpPr>
          <p:cNvPr id="7" name="Text 5"/>
          <p:cNvSpPr/>
          <p:nvPr/>
        </p:nvSpPr>
        <p:spPr>
          <a:xfrm>
            <a:off x="777240"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18 recommendations = 18 shots on goal</a:t>
            </a:r>
            <a:endParaRPr lang="en-US" sz="1500" dirty="0"/>
          </a:p>
        </p:txBody>
      </p:sp>
      <p:sp>
        <p:nvSpPr>
          <p:cNvPr id="8" name="Text 6"/>
          <p:cNvSpPr/>
          <p:nvPr/>
        </p:nvSpPr>
        <p:spPr>
          <a:xfrm>
            <a:off x="777240"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Audity didn't just hand over one answer. It delivered a ranked set of 18 real opportunities inside the client's operation. He picked the one that fit the client's procurement reality and scoped around it. The other 17 are still live conversations.</a:t>
            </a:r>
            <a:endParaRPr lang="en-US" sz="1100" dirty="0"/>
          </a:p>
        </p:txBody>
      </p:sp>
      <p:sp>
        <p:nvSpPr>
          <p:cNvPr id="9" name="Shape 7"/>
          <p:cNvSpPr/>
          <p:nvPr/>
        </p:nvSpPr>
        <p:spPr>
          <a:xfrm>
            <a:off x="4322978" y="2834640"/>
            <a:ext cx="3545738" cy="3291840"/>
          </a:xfrm>
          <a:prstGeom prst="rect">
            <a:avLst/>
          </a:prstGeom>
          <a:solidFill>
            <a:srgbClr val="F8FAFC"/>
          </a:solidFill>
          <a:ln w="6350">
            <a:solidFill>
              <a:srgbClr val="334155"/>
            </a:solidFill>
            <a:prstDash val="solid"/>
          </a:ln>
        </p:spPr>
      </p:sp>
      <p:sp>
        <p:nvSpPr>
          <p:cNvPr id="10" name="Text 8"/>
          <p:cNvSpPr/>
          <p:nvPr/>
        </p:nvSpPr>
        <p:spPr>
          <a:xfrm>
            <a:off x="4551578"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02</a:t>
            </a:r>
            <a:endParaRPr lang="en-US" sz="2200" dirty="0"/>
          </a:p>
        </p:txBody>
      </p:sp>
      <p:sp>
        <p:nvSpPr>
          <p:cNvPr id="11" name="Text 9"/>
          <p:cNvSpPr/>
          <p:nvPr/>
        </p:nvSpPr>
        <p:spPr>
          <a:xfrm>
            <a:off x="4551578"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Traceable quotes made it defensible</a:t>
            </a:r>
            <a:endParaRPr lang="en-US" sz="1500" dirty="0"/>
          </a:p>
        </p:txBody>
      </p:sp>
      <p:sp>
        <p:nvSpPr>
          <p:cNvPr id="12" name="Text 10"/>
          <p:cNvSpPr/>
          <p:nvPr/>
        </p:nvSpPr>
        <p:spPr>
          <a:xfrm>
            <a:off x="4551578"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Every recommendation Audity produced came anchored to a direct quote from the source documents. He disclosed AI assistance to the client on the call. The output held up because the evidence was in the report itself — he wasn't asking them to trust a black box.</a:t>
            </a:r>
            <a:endParaRPr lang="en-US" sz="1100" dirty="0"/>
          </a:p>
        </p:txBody>
      </p:sp>
      <p:sp>
        <p:nvSpPr>
          <p:cNvPr id="13" name="Shape 11"/>
          <p:cNvSpPr/>
          <p:nvPr/>
        </p:nvSpPr>
        <p:spPr>
          <a:xfrm>
            <a:off x="8097317" y="2834640"/>
            <a:ext cx="3545738" cy="3291840"/>
          </a:xfrm>
          <a:prstGeom prst="rect">
            <a:avLst/>
          </a:prstGeom>
          <a:solidFill>
            <a:srgbClr val="F8FAFC"/>
          </a:solidFill>
          <a:ln w="6350">
            <a:solidFill>
              <a:srgbClr val="334155"/>
            </a:solidFill>
            <a:prstDash val="solid"/>
          </a:ln>
        </p:spPr>
      </p:sp>
      <p:sp>
        <p:nvSpPr>
          <p:cNvPr id="14" name="Text 12"/>
          <p:cNvSpPr/>
          <p:nvPr/>
        </p:nvSpPr>
        <p:spPr>
          <a:xfrm>
            <a:off x="8325917"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03</a:t>
            </a:r>
            <a:endParaRPr lang="en-US" sz="2200" dirty="0"/>
          </a:p>
        </p:txBody>
      </p:sp>
      <p:sp>
        <p:nvSpPr>
          <p:cNvPr id="15" name="Text 13"/>
          <p:cNvSpPr/>
          <p:nvPr/>
        </p:nvSpPr>
        <p:spPr>
          <a:xfrm>
            <a:off x="8325917"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Foot-in-the-door, by design</a:t>
            </a:r>
            <a:endParaRPr lang="en-US" sz="1500" dirty="0"/>
          </a:p>
        </p:txBody>
      </p:sp>
      <p:sp>
        <p:nvSpPr>
          <p:cNvPr id="16" name="Text 14"/>
          <p:cNvSpPr/>
          <p:nvPr/>
        </p:nvSpPr>
        <p:spPr>
          <a:xfrm>
            <a:off x="8325917"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The procurement cap could have been a blocker. Instead he used it. One funded project inside non-competitive procurement. Then positioned for every competitive bid that follows — backed by 17 ranked opportunities he already knows the client needs.</a:t>
            </a:r>
            <a:endParaRPr lang="en-US" sz="1100" dirty="0"/>
          </a:p>
        </p:txBody>
      </p:sp>
      <p:sp>
        <p:nvSpPr>
          <p:cNvPr id="17" name="Text 15"/>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8" name="Text 16"/>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Stakes</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Experienced consultants don't get impressed easily.</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His profile isn't that of an AI enthusiast trying shiny tools. He's a veteran consultant: 30+ years in design-led product and service innovation, transformation and change programme leadership, GTM and revenue strategy, board advisory, mentorship. His bar for what counts as useful AI output is set by decades of manual proposal work.</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Strategic venture designer &amp; business consultant</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Transformation &amp; change programme leader</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GTM &amp; revenue strategy &amp; operations</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Board advisor, mentor, coach</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Paraphrased from the in-session walkthrough</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"Already seeing the value."</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He praised the team for genuinely pushing the product forward and for the focus on making it useful to working consultants — not just packaging AI.</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What This Tells Other Consultants</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Why this play is replicable.</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651760"/>
            <a:ext cx="5432908" cy="1645920"/>
          </a:xfrm>
          <a:prstGeom prst="rect">
            <a:avLst/>
          </a:prstGeom>
          <a:solidFill>
            <a:srgbClr val="F8FAFC"/>
          </a:solidFill>
          <a:ln w="6350">
            <a:solidFill>
              <a:srgbClr val="334155"/>
            </a:solidFill>
            <a:prstDash val="solid"/>
          </a:ln>
        </p:spPr>
      </p:sp>
      <p:sp>
        <p:nvSpPr>
          <p:cNvPr id="6" name="Text 4"/>
          <p:cNvSpPr/>
          <p:nvPr/>
        </p:nvSpPr>
        <p:spPr>
          <a:xfrm>
            <a:off x="777240" y="283464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01</a:t>
            </a:r>
            <a:endParaRPr lang="en-US" sz="1100" dirty="0"/>
          </a:p>
        </p:txBody>
      </p:sp>
      <p:sp>
        <p:nvSpPr>
          <p:cNvPr id="7" name="Text 5"/>
          <p:cNvSpPr/>
          <p:nvPr/>
        </p:nvSpPr>
        <p:spPr>
          <a:xfrm>
            <a:off x="777240" y="315468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Use the ranked list, don't read it</a:t>
            </a:r>
            <a:endParaRPr lang="en-US" sz="1700" dirty="0"/>
          </a:p>
        </p:txBody>
      </p:sp>
      <p:sp>
        <p:nvSpPr>
          <p:cNvPr id="8" name="Text 6"/>
          <p:cNvSpPr/>
          <p:nvPr/>
        </p:nvSpPr>
        <p:spPr>
          <a:xfrm>
            <a:off x="777240" y="361188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18 recommendations is negotiating leverage, not a to-do. Pick the one that matches the client's procurement reality first.</a:t>
            </a:r>
            <a:endParaRPr lang="en-US" sz="1100" dirty="0"/>
          </a:p>
        </p:txBody>
      </p:sp>
      <p:sp>
        <p:nvSpPr>
          <p:cNvPr id="9" name="Shape 7"/>
          <p:cNvSpPr/>
          <p:nvPr/>
        </p:nvSpPr>
        <p:spPr>
          <a:xfrm>
            <a:off x="6210148" y="2651760"/>
            <a:ext cx="5432908" cy="1645920"/>
          </a:xfrm>
          <a:prstGeom prst="rect">
            <a:avLst/>
          </a:prstGeom>
          <a:solidFill>
            <a:srgbClr val="F8FAFC"/>
          </a:solidFill>
          <a:ln w="6350">
            <a:solidFill>
              <a:srgbClr val="334155"/>
            </a:solidFill>
            <a:prstDash val="solid"/>
          </a:ln>
        </p:spPr>
      </p:sp>
      <p:sp>
        <p:nvSpPr>
          <p:cNvPr id="10" name="Text 8"/>
          <p:cNvSpPr/>
          <p:nvPr/>
        </p:nvSpPr>
        <p:spPr>
          <a:xfrm>
            <a:off x="6438748" y="283464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02</a:t>
            </a:r>
            <a:endParaRPr lang="en-US" sz="1100" dirty="0"/>
          </a:p>
        </p:txBody>
      </p:sp>
      <p:sp>
        <p:nvSpPr>
          <p:cNvPr id="11" name="Text 9"/>
          <p:cNvSpPr/>
          <p:nvPr/>
        </p:nvSpPr>
        <p:spPr>
          <a:xfrm>
            <a:off x="6438748" y="315468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Let the cap be the on-ramp</a:t>
            </a:r>
            <a:endParaRPr lang="en-US" sz="1700" dirty="0"/>
          </a:p>
        </p:txBody>
      </p:sp>
      <p:sp>
        <p:nvSpPr>
          <p:cNvPr id="12" name="Text 10"/>
          <p:cNvSpPr/>
          <p:nvPr/>
        </p:nvSpPr>
        <p:spPr>
          <a:xfrm>
            <a:off x="6438748" y="361188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Procurement thresholds are not obstacles — they're a way in. Scope your first engagement to clear the bar, not exceed it.</a:t>
            </a:r>
            <a:endParaRPr lang="en-US" sz="1100" dirty="0"/>
          </a:p>
        </p:txBody>
      </p:sp>
      <p:sp>
        <p:nvSpPr>
          <p:cNvPr id="13" name="Shape 11"/>
          <p:cNvSpPr/>
          <p:nvPr/>
        </p:nvSpPr>
        <p:spPr>
          <a:xfrm>
            <a:off x="548640" y="4526280"/>
            <a:ext cx="5432908" cy="1645920"/>
          </a:xfrm>
          <a:prstGeom prst="rect">
            <a:avLst/>
          </a:prstGeom>
          <a:solidFill>
            <a:srgbClr val="F8FAFC"/>
          </a:solidFill>
          <a:ln w="6350">
            <a:solidFill>
              <a:srgbClr val="334155"/>
            </a:solidFill>
            <a:prstDash val="solid"/>
          </a:ln>
        </p:spPr>
      </p:sp>
      <p:sp>
        <p:nvSpPr>
          <p:cNvPr id="14" name="Text 12"/>
          <p:cNvSpPr/>
          <p:nvPr/>
        </p:nvSpPr>
        <p:spPr>
          <a:xfrm>
            <a:off x="777240" y="470916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03</a:t>
            </a:r>
            <a:endParaRPr lang="en-US" sz="1100" dirty="0"/>
          </a:p>
        </p:txBody>
      </p:sp>
      <p:sp>
        <p:nvSpPr>
          <p:cNvPr id="15" name="Text 13"/>
          <p:cNvSpPr/>
          <p:nvPr/>
        </p:nvSpPr>
        <p:spPr>
          <a:xfrm>
            <a:off x="777240" y="502920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Hold the rest of the list</a:t>
            </a:r>
            <a:endParaRPr lang="en-US" sz="1700" dirty="0"/>
          </a:p>
        </p:txBody>
      </p:sp>
      <p:sp>
        <p:nvSpPr>
          <p:cNvPr id="16" name="Text 14"/>
          <p:cNvSpPr/>
          <p:nvPr/>
        </p:nvSpPr>
        <p:spPr>
          <a:xfrm>
            <a:off x="777240" y="548640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The 17 remaining recommendations become next quarter's competitive bids — pre-scoped, pre-quoted, pre-sold.</a:t>
            </a:r>
            <a:endParaRPr lang="en-US" sz="1100" dirty="0"/>
          </a:p>
        </p:txBody>
      </p:sp>
      <p:sp>
        <p:nvSpPr>
          <p:cNvPr id="17" name="Shape 15"/>
          <p:cNvSpPr/>
          <p:nvPr/>
        </p:nvSpPr>
        <p:spPr>
          <a:xfrm>
            <a:off x="6210148" y="4526280"/>
            <a:ext cx="5432908" cy="1645920"/>
          </a:xfrm>
          <a:prstGeom prst="rect">
            <a:avLst/>
          </a:prstGeom>
          <a:solidFill>
            <a:srgbClr val="F8FAFC"/>
          </a:solidFill>
          <a:ln w="6350">
            <a:solidFill>
              <a:srgbClr val="334155"/>
            </a:solidFill>
            <a:prstDash val="solid"/>
          </a:ln>
        </p:spPr>
      </p:sp>
      <p:sp>
        <p:nvSpPr>
          <p:cNvPr id="18" name="Text 16"/>
          <p:cNvSpPr/>
          <p:nvPr/>
        </p:nvSpPr>
        <p:spPr>
          <a:xfrm>
            <a:off x="6438748" y="470916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04</a:t>
            </a:r>
            <a:endParaRPr lang="en-US" sz="1100" dirty="0"/>
          </a:p>
        </p:txBody>
      </p:sp>
      <p:sp>
        <p:nvSpPr>
          <p:cNvPr id="19" name="Text 17"/>
          <p:cNvSpPr/>
          <p:nvPr/>
        </p:nvSpPr>
        <p:spPr>
          <a:xfrm>
            <a:off x="6438748" y="502920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Sales still has to sell</a:t>
            </a:r>
            <a:endParaRPr lang="en-US" sz="1700" dirty="0"/>
          </a:p>
        </p:txBody>
      </p:sp>
      <p:sp>
        <p:nvSpPr>
          <p:cNvPr id="20" name="Text 18"/>
          <p:cNvSpPr/>
          <p:nvPr/>
        </p:nvSpPr>
        <p:spPr>
          <a:xfrm>
            <a:off x="6438748" y="548640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His own take: a couple of months and some extra sales skills. Audity accelerates the front of the funnel — it doesn't replace the close.</a:t>
            </a:r>
            <a:endParaRPr lang="en-US" sz="1100" dirty="0"/>
          </a:p>
        </p:txBody>
      </p:sp>
      <p:sp>
        <p:nvSpPr>
          <p:cNvPr id="21" name="Text 1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2" name="Text 2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Pattern</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What this proves about the AITP model.</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The AI Transformation Partner model depends on consultants getting value in week one — not month three. One upload produced 18 scoped opportunities. One of those turned into a real, funded engagement inside two months. The remaining 17 are pipeline. That's the arc Audity is built to produce.</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Day-one output good enough to defend in a live proposal</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Ranked recommendations that double as a pipeline map</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Procurement-aware deal shaping, consultant-led</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One engagement becomes the foothold for the next five</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The AITP Model</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One audit. A pipeline. A door that doesn't close.</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You bring decades of consulting judgment. Audity maps the opportunity surface. You scope the deal that gets you in. The other opportunities don't go away — they become the competitive bids you were already positioned to win.</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Audit. 18 Projects. One Foot in the Door.</dc:title>
  <dc:subject>PptxGenJS Presentation</dc:subject>
  <dc:creator>PptxGenJS</dc:creator>
  <cp:lastModifiedBy>PptxGenJS</cp:lastModifiedBy>
  <cp:revision>1</cp:revision>
  <dcterms:created xsi:type="dcterms:W3CDTF">2026-04-24T23:47:40Z</dcterms:created>
  <dcterms:modified xsi:type="dcterms:W3CDTF">2026-04-24T23:47:40Z</dcterms:modified>
</cp:coreProperties>
</file>